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9" r:id="rId2"/>
  </p:sldMasterIdLst>
  <p:notesMasterIdLst>
    <p:notesMasterId r:id="rId10"/>
  </p:notesMasterIdLst>
  <p:handoutMasterIdLst>
    <p:handoutMasterId r:id="rId11"/>
  </p:handoutMasterIdLst>
  <p:sldIdLst>
    <p:sldId id="259" r:id="rId3"/>
    <p:sldId id="263" r:id="rId4"/>
    <p:sldId id="262" r:id="rId5"/>
    <p:sldId id="260" r:id="rId6"/>
    <p:sldId id="267" r:id="rId7"/>
    <p:sldId id="266" r:id="rId8"/>
    <p:sldId id="265" r:id="rId9"/>
  </p:sldIdLst>
  <p:sldSz cx="12192000" cy="6858000"/>
  <p:notesSz cx="6797675" cy="987425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00"/>
    <a:srgbClr val="000000"/>
    <a:srgbClr val="FFFFFF"/>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28" autoAdjust="0"/>
    <p:restoredTop sz="95740" autoAdjust="0"/>
  </p:normalViewPr>
  <p:slideViewPr>
    <p:cSldViewPr snapToGrid="0">
      <p:cViewPr varScale="1">
        <p:scale>
          <a:sx n="111" d="100"/>
          <a:sy n="111" d="100"/>
        </p:scale>
        <p:origin x="939" y="39"/>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61" d="100"/>
          <a:sy n="61" d="100"/>
        </p:scale>
        <p:origin x="2467" y="38"/>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189" cy="49529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899" y="0"/>
            <a:ext cx="2946189" cy="495295"/>
          </a:xfrm>
          <a:prstGeom prst="rect">
            <a:avLst/>
          </a:prstGeom>
        </p:spPr>
        <p:txBody>
          <a:bodyPr vert="horz" lIns="91440" tIns="45720" rIns="91440" bIns="45720" rtlCol="0"/>
          <a:lstStyle>
            <a:lvl1pPr algn="r">
              <a:defRPr sz="1200"/>
            </a:lvl1pPr>
          </a:lstStyle>
          <a:p>
            <a:fld id="{AF070E34-CDA8-423B-A380-58A16D059274}" type="datetimeFigureOut">
              <a:rPr lang="de-DE" smtClean="0"/>
              <a:t>29.05.2019</a:t>
            </a:fld>
            <a:endParaRPr lang="de-DE"/>
          </a:p>
        </p:txBody>
      </p:sp>
      <p:sp>
        <p:nvSpPr>
          <p:cNvPr id="4" name="Fußzeilenplatzhalter 3"/>
          <p:cNvSpPr>
            <a:spLocks noGrp="1"/>
          </p:cNvSpPr>
          <p:nvPr>
            <p:ph type="ftr" sz="quarter" idx="2"/>
          </p:nvPr>
        </p:nvSpPr>
        <p:spPr>
          <a:xfrm>
            <a:off x="1" y="9378956"/>
            <a:ext cx="2946189" cy="495294"/>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899" y="9378956"/>
            <a:ext cx="2946189" cy="495294"/>
          </a:xfrm>
          <a:prstGeom prst="rect">
            <a:avLst/>
          </a:prstGeom>
        </p:spPr>
        <p:txBody>
          <a:bodyPr vert="horz" lIns="91440" tIns="45720" rIns="91440" bIns="45720" rtlCol="0" anchor="b"/>
          <a:lstStyle>
            <a:lvl1pPr algn="r">
              <a:defRPr sz="1200"/>
            </a:lvl1pPr>
          </a:lstStyle>
          <a:p>
            <a:fld id="{CD767F0F-EB6F-4E31-AB24-FB6571E02276}" type="slidenum">
              <a:rPr lang="de-DE" smtClean="0"/>
              <a:t>‹Nr.›</a:t>
            </a:fld>
            <a:endParaRPr lang="de-DE"/>
          </a:p>
        </p:txBody>
      </p:sp>
    </p:spTree>
    <p:extLst>
      <p:ext uri="{BB962C8B-B14F-4D97-AF65-F5344CB8AC3E}">
        <p14:creationId xmlns:p14="http://schemas.microsoft.com/office/powerpoint/2010/main" val="1866676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4" y="0"/>
            <a:ext cx="2945659" cy="493713"/>
          </a:xfrm>
          <a:prstGeom prst="rect">
            <a:avLst/>
          </a:prstGeom>
        </p:spPr>
        <p:txBody>
          <a:bodyPr vert="horz" lIns="91440" tIns="45720" rIns="91440" bIns="45720" rtlCol="0"/>
          <a:lstStyle>
            <a:lvl1pPr algn="r">
              <a:defRPr sz="1200"/>
            </a:lvl1pPr>
          </a:lstStyle>
          <a:p>
            <a:fld id="{F9980A5A-1EDB-45B1-9AA0-BC0BC973CB63}" type="datetimeFigureOut">
              <a:rPr lang="de-DE" smtClean="0"/>
              <a:pPr/>
              <a:t>29.05.2019</a:t>
            </a:fld>
            <a:endParaRPr lang="de-DE"/>
          </a:p>
        </p:txBody>
      </p:sp>
      <p:sp>
        <p:nvSpPr>
          <p:cNvPr id="4" name="Folienbildplatzhalter 3"/>
          <p:cNvSpPr>
            <a:spLocks noGrp="1" noRot="1" noChangeAspect="1"/>
          </p:cNvSpPr>
          <p:nvPr>
            <p:ph type="sldImg" idx="2"/>
          </p:nvPr>
        </p:nvSpPr>
        <p:spPr>
          <a:xfrm>
            <a:off x="109538" y="741363"/>
            <a:ext cx="6578600" cy="370205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90269"/>
            <a:ext cx="5438140" cy="444341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378824"/>
            <a:ext cx="2945659" cy="493713"/>
          </a:xfrm>
          <a:prstGeom prst="rect">
            <a:avLst/>
          </a:prstGeom>
        </p:spPr>
        <p:txBody>
          <a:bodyPr vert="horz" lIns="91440" tIns="45720" rIns="91440" bIns="45720" rtlCol="0" anchor="b"/>
          <a:lstStyle>
            <a:lvl1pPr algn="r">
              <a:defRPr sz="1200"/>
            </a:lvl1pPr>
          </a:lstStyle>
          <a:p>
            <a:fld id="{40A1CEB6-C910-498B-9D39-A6C6D0EE6E93}" type="slidenum">
              <a:rPr lang="de-DE" smtClean="0"/>
              <a:pPr/>
              <a:t>‹Nr.›</a:t>
            </a:fld>
            <a:endParaRPr lang="de-DE"/>
          </a:p>
        </p:txBody>
      </p:sp>
    </p:spTree>
    <p:extLst>
      <p:ext uri="{BB962C8B-B14F-4D97-AF65-F5344CB8AC3E}">
        <p14:creationId xmlns:p14="http://schemas.microsoft.com/office/powerpoint/2010/main" val="1784506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4 repräsentative Titelfolie">
    <p:spTree>
      <p:nvGrpSpPr>
        <p:cNvPr id="1" name=""/>
        <p:cNvGrpSpPr/>
        <p:nvPr/>
      </p:nvGrpSpPr>
      <p:grpSpPr>
        <a:xfrm>
          <a:off x="0" y="0"/>
          <a:ext cx="0" cy="0"/>
          <a:chOff x="0" y="0"/>
          <a:chExt cx="0" cy="0"/>
        </a:xfrm>
      </p:grpSpPr>
      <p:sp>
        <p:nvSpPr>
          <p:cNvPr id="7" name="Rechteck 6"/>
          <p:cNvSpPr/>
          <p:nvPr userDrawn="1"/>
        </p:nvSpPr>
        <p:spPr>
          <a:xfrm>
            <a:off x="0" y="6560114"/>
            <a:ext cx="8046720" cy="2035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6" name="Titel 1"/>
          <p:cNvSpPr>
            <a:spLocks noGrp="1"/>
          </p:cNvSpPr>
          <p:nvPr>
            <p:ph type="ctrTitle" hasCustomPrompt="1"/>
          </p:nvPr>
        </p:nvSpPr>
        <p:spPr>
          <a:xfrm>
            <a:off x="334434" y="3490726"/>
            <a:ext cx="11135783" cy="679673"/>
          </a:xfrm>
          <a:prstGeom prst="rect">
            <a:avLst/>
          </a:prstGeom>
        </p:spPr>
        <p:txBody>
          <a:bodyPr lIns="0" tIns="0" rIns="0" bIns="0" anchor="b" anchorCtr="0"/>
          <a:lstStyle>
            <a:lvl1pPr algn="l">
              <a:lnSpc>
                <a:spcPts val="5200"/>
              </a:lnSpc>
              <a:defRPr sz="7300" b="0" i="0" kern="5500" spc="80" baseline="0">
                <a:latin typeface="Open Sans Extrabold" charset="0"/>
                <a:ea typeface="Open Sans Extrabold" charset="0"/>
                <a:cs typeface="Open Sans Extrabold" charset="0"/>
              </a:defRPr>
            </a:lvl1pPr>
          </a:lstStyle>
          <a:p>
            <a:r>
              <a:rPr lang="de-DE" smtClean="0"/>
              <a:t>THEME</a:t>
            </a:r>
            <a:endParaRPr lang="de-DE" dirty="0"/>
          </a:p>
        </p:txBody>
      </p:sp>
      <p:sp>
        <p:nvSpPr>
          <p:cNvPr id="8" name="Untertitel 2"/>
          <p:cNvSpPr>
            <a:spLocks noGrp="1"/>
          </p:cNvSpPr>
          <p:nvPr>
            <p:ph type="subTitle" idx="1" hasCustomPrompt="1"/>
          </p:nvPr>
        </p:nvSpPr>
        <p:spPr>
          <a:xfrm>
            <a:off x="334434" y="3993002"/>
            <a:ext cx="11523133" cy="497975"/>
          </a:xfrm>
          <a:prstGeom prst="rect">
            <a:avLst/>
          </a:prstGeom>
          <a:solidFill>
            <a:schemeClr val="tx1"/>
          </a:solidFill>
        </p:spPr>
        <p:txBody>
          <a:bodyPr wrap="square" lIns="36000" tIns="0" rIns="0" bIns="0" anchor="ctr" anchorCtr="0">
            <a:noAutofit/>
          </a:bodyPr>
          <a:lstStyle>
            <a:lvl1pPr marL="0" indent="0" algn="l">
              <a:lnSpc>
                <a:spcPts val="2100"/>
              </a:lnSpc>
              <a:buNone/>
              <a:defRPr sz="2600" b="0" i="0" kern="1500" spc="7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Subtitle</a:t>
            </a:r>
            <a:endParaRPr lang="de-DE" dirty="0"/>
          </a:p>
        </p:txBody>
      </p:sp>
      <p:sp>
        <p:nvSpPr>
          <p:cNvPr id="9" name="Textplatzhalter 8"/>
          <p:cNvSpPr>
            <a:spLocks noGrp="1"/>
          </p:cNvSpPr>
          <p:nvPr>
            <p:ph type="body" sz="quarter" idx="13" hasCustomPrompt="1"/>
          </p:nvPr>
        </p:nvSpPr>
        <p:spPr>
          <a:xfrm>
            <a:off x="334433" y="5012253"/>
            <a:ext cx="4368800" cy="230832"/>
          </a:xfrm>
          <a:prstGeom prst="rect">
            <a:avLst/>
          </a:prstGeom>
        </p:spPr>
        <p:txBody>
          <a:bodyPr wrap="square" lIns="54000" tIns="0" rIns="0" bIns="0" anchor="ctr" anchorCtr="0">
            <a:spAutoFit/>
          </a:bodyPr>
          <a:lstStyle>
            <a:lvl1pPr marL="0" indent="0" algn="l">
              <a:lnSpc>
                <a:spcPts val="1800"/>
              </a:lnSpc>
              <a:buFontTx/>
              <a:buNone/>
              <a:defRPr sz="1200" b="0" i="0" kern="1000" spc="50" baseline="0">
                <a:latin typeface="Arial" charset="0"/>
                <a:ea typeface="Arial" charset="0"/>
                <a:cs typeface="Arial" charset="0"/>
              </a:defRPr>
            </a:lvl1pPr>
            <a:lvl2pPr>
              <a:defRPr sz="1000" b="0" i="0" kern="1000" spc="50" baseline="0">
                <a:latin typeface="Arial" charset="0"/>
                <a:ea typeface="Arial" charset="0"/>
                <a:cs typeface="Arial" charset="0"/>
              </a:defRPr>
            </a:lvl2pPr>
            <a:lvl3pPr>
              <a:defRPr sz="1000" b="0" i="0" kern="1000" spc="50" baseline="0">
                <a:latin typeface="Arial" charset="0"/>
                <a:ea typeface="Arial" charset="0"/>
                <a:cs typeface="Arial" charset="0"/>
              </a:defRPr>
            </a:lvl3pPr>
            <a:lvl4pPr>
              <a:defRPr sz="1000" b="0" i="0" kern="1000" spc="50" baseline="0">
                <a:latin typeface="Arial" charset="0"/>
                <a:ea typeface="Arial" charset="0"/>
                <a:cs typeface="Arial" charset="0"/>
              </a:defRPr>
            </a:lvl4pPr>
            <a:lvl5pPr>
              <a:defRPr sz="1000" b="0" i="0" kern="1000" spc="50" baseline="0">
                <a:latin typeface="Arial" charset="0"/>
                <a:ea typeface="Arial" charset="0"/>
                <a:cs typeface="Arial" charset="0"/>
              </a:defRPr>
            </a:lvl5pPr>
          </a:lstStyle>
          <a:p>
            <a:pPr lvl="0"/>
            <a:r>
              <a:rPr lang="de-DE" dirty="0" err="1" smtClean="0"/>
              <a:t>Lecturer</a:t>
            </a:r>
            <a:endParaRPr lang="de-DE" dirty="0" smtClean="0"/>
          </a:p>
        </p:txBody>
      </p:sp>
    </p:spTree>
    <p:extLst>
      <p:ext uri="{BB962C8B-B14F-4D97-AF65-F5344CB8AC3E}">
        <p14:creationId xmlns:p14="http://schemas.microsoft.com/office/powerpoint/2010/main" val="400010136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 - duenne linie oben">
    <p:spTree>
      <p:nvGrpSpPr>
        <p:cNvPr id="1" name=""/>
        <p:cNvGrpSpPr/>
        <p:nvPr/>
      </p:nvGrpSpPr>
      <p:grpSpPr>
        <a:xfrm>
          <a:off x="0" y="0"/>
          <a:ext cx="0" cy="0"/>
          <a:chOff x="0" y="0"/>
          <a:chExt cx="0" cy="0"/>
        </a:xfrm>
      </p:grpSpPr>
      <p:sp>
        <p:nvSpPr>
          <p:cNvPr id="4" name="Titel 1"/>
          <p:cNvSpPr>
            <a:spLocks noGrp="1"/>
          </p:cNvSpPr>
          <p:nvPr>
            <p:ph type="title" hasCustomPrompt="1"/>
          </p:nvPr>
        </p:nvSpPr>
        <p:spPr>
          <a:xfrm>
            <a:off x="334434" y="228602"/>
            <a:ext cx="11523133" cy="269997"/>
          </a:xfrm>
          <a:prstGeom prst="rect">
            <a:avLst/>
          </a:prstGeom>
        </p:spPr>
        <p:txBody>
          <a:bodyPr lIns="0" tIns="0" rIns="0" bIns="0" anchor="b" anchorCtr="0"/>
          <a:lstStyle>
            <a:lvl1pPr algn="l" defTabSz="457200" rtl="0" eaLnBrk="1" latinLnBrk="0" hangingPunct="1">
              <a:lnSpc>
                <a:spcPts val="1800"/>
              </a:lnSpc>
              <a:spcBef>
                <a:spcPct val="0"/>
              </a:spcBef>
              <a:buNone/>
              <a:defRPr lang="en-US" sz="1800" b="0" i="0" kern="1300" cap="all" spc="110" baseline="0" noProof="0" dirty="0">
                <a:solidFill>
                  <a:schemeClr val="tx1"/>
                </a:solidFill>
                <a:latin typeface="Linotype Syntax Com" charset="0"/>
                <a:ea typeface="Linotype Syntax Com" charset="0"/>
                <a:cs typeface="Linotype Syntax Com" charset="0"/>
              </a:defRPr>
            </a:lvl1pPr>
          </a:lstStyle>
          <a:p>
            <a:r>
              <a:rPr lang="en-US" noProof="0" smtClean="0"/>
              <a:t>Heading 1</a:t>
            </a:r>
            <a:endParaRPr lang="en-US" noProof="0" dirty="0"/>
          </a:p>
        </p:txBody>
      </p:sp>
      <p:sp>
        <p:nvSpPr>
          <p:cNvPr id="7" name="Textplatzhalter 7"/>
          <p:cNvSpPr>
            <a:spLocks noGrp="1"/>
          </p:cNvSpPr>
          <p:nvPr>
            <p:ph type="body" sz="quarter" idx="13" hasCustomPrompt="1"/>
          </p:nvPr>
        </p:nvSpPr>
        <p:spPr>
          <a:xfrm>
            <a:off x="334434" y="502476"/>
            <a:ext cx="11523133" cy="238189"/>
          </a:xfrm>
          <a:prstGeom prst="rect">
            <a:avLst/>
          </a:prstGeom>
          <a:solidFill>
            <a:schemeClr val="tx1"/>
          </a:solidFill>
        </p:spPr>
        <p:txBody>
          <a:bodyPr wrap="square" lIns="36000" tIns="18000" rIns="18000" bIns="18000" anchor="ctr" anchorCtr="0">
            <a:noAutofit/>
          </a:bodyPr>
          <a:lstStyle>
            <a:lvl1pPr>
              <a:lnSpc>
                <a:spcPts val="1800"/>
              </a:lnSpc>
              <a:defRPr sz="1600" b="0" i="0" u="none" kern="8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de-DE" smtClean="0"/>
              <a:t>Heading 2</a:t>
            </a:r>
            <a:endParaRPr lang="de-DE" dirty="0" smtClean="0"/>
          </a:p>
        </p:txBody>
      </p:sp>
      <p:sp>
        <p:nvSpPr>
          <p:cNvPr id="8" name="Textplatzhalter 17"/>
          <p:cNvSpPr>
            <a:spLocks noGrp="1"/>
          </p:cNvSpPr>
          <p:nvPr>
            <p:ph type="body" sz="quarter" idx="17"/>
          </p:nvPr>
        </p:nvSpPr>
        <p:spPr>
          <a:xfrm>
            <a:off x="346626" y="953708"/>
            <a:ext cx="4139508" cy="4888293"/>
          </a:xfrm>
          <a:prstGeom prst="rect">
            <a:avLst/>
          </a:prstGeom>
        </p:spPr>
        <p:txBody>
          <a:bodyPr wrap="square" lIns="0" tIns="0" rIns="0" bIns="0" anchor="t" anchorCtr="0">
            <a:noAutofit/>
          </a:bodyPr>
          <a:lstStyle>
            <a:lvl1pPr>
              <a:defRPr sz="1400">
                <a:latin typeface="Linotype Syntax Com"/>
              </a:defRPr>
            </a:lvl1pPr>
          </a:lstStyle>
          <a:p>
            <a:pPr lvl="0"/>
            <a:r>
              <a:rPr lang="de-DE" smtClean="0"/>
              <a:t>Text</a:t>
            </a:r>
            <a:endParaRPr lang="de-DE" dirty="0" smtClean="0"/>
          </a:p>
        </p:txBody>
      </p:sp>
      <p:sp>
        <p:nvSpPr>
          <p:cNvPr id="9" name="Textplatzhalter 20"/>
          <p:cNvSpPr>
            <a:spLocks noGrp="1"/>
          </p:cNvSpPr>
          <p:nvPr>
            <p:ph type="body" sz="quarter" idx="18" hasCustomPrompt="1"/>
          </p:nvPr>
        </p:nvSpPr>
        <p:spPr>
          <a:xfrm>
            <a:off x="6191251" y="5842001"/>
            <a:ext cx="5652631" cy="174851"/>
          </a:xfrm>
          <a:prstGeom prst="rect">
            <a:avLst/>
          </a:prstGeom>
        </p:spPr>
        <p:txBody>
          <a:bodyPr wrap="square" lIns="0" tIns="36000" rIns="36000" bIns="0" anchor="t" anchorCtr="0">
            <a:spAutoFit/>
          </a:bodyPr>
          <a:lstStyle>
            <a:lvl1pPr algn="r">
              <a:lnSpc>
                <a:spcPct val="100000"/>
              </a:lnSpc>
              <a:defRPr sz="900" b="0" i="0" kern="900" baseline="0">
                <a:solidFill>
                  <a:schemeClr val="tx1"/>
                </a:solidFill>
                <a:latin typeface="Arial" charset="0"/>
                <a:ea typeface="Arial" charset="0"/>
                <a:cs typeface="Arial" charset="0"/>
              </a:defRPr>
            </a:lvl1pPr>
          </a:lstStyle>
          <a:p>
            <a:pPr lvl="0"/>
            <a:r>
              <a:rPr lang="de-DE" smtClean="0"/>
              <a:t>Caption</a:t>
            </a:r>
            <a:endParaRPr lang="de-DE" dirty="0" smtClean="0"/>
          </a:p>
        </p:txBody>
      </p:sp>
      <p:sp>
        <p:nvSpPr>
          <p:cNvPr id="10" name="Textplatzhalter 22"/>
          <p:cNvSpPr>
            <a:spLocks noGrp="1"/>
          </p:cNvSpPr>
          <p:nvPr>
            <p:ph type="body" sz="quarter" idx="19" hasCustomPrompt="1"/>
          </p:nvPr>
        </p:nvSpPr>
        <p:spPr>
          <a:xfrm>
            <a:off x="6191251" y="6041619"/>
            <a:ext cx="5652632" cy="130805"/>
          </a:xfrm>
          <a:prstGeom prst="rect">
            <a:avLst/>
          </a:prstGeom>
        </p:spPr>
        <p:txBody>
          <a:bodyPr wrap="square" lIns="0" tIns="0" rIns="36000" bIns="0">
            <a:spAutoFit/>
          </a:bodyPr>
          <a:lstStyle>
            <a:lvl1pPr algn="r">
              <a:lnSpc>
                <a:spcPct val="100000"/>
              </a:lnSpc>
              <a:defRPr sz="850" b="0" i="1" kern="800" baseline="0">
                <a:solidFill>
                  <a:schemeClr val="bg1">
                    <a:lumMod val="50000"/>
                  </a:schemeClr>
                </a:solidFill>
                <a:latin typeface="Arial" charset="0"/>
                <a:ea typeface="Arial" charset="0"/>
                <a:cs typeface="Arial" charset="0"/>
              </a:defRPr>
            </a:lvl1pPr>
          </a:lstStyle>
          <a:p>
            <a:pPr lvl="0"/>
            <a:r>
              <a:rPr lang="de-DE" smtClean="0"/>
              <a:t>Source</a:t>
            </a:r>
            <a:endParaRPr lang="de-DE" dirty="0" smtClean="0"/>
          </a:p>
        </p:txBody>
      </p:sp>
    </p:spTree>
    <p:extLst>
      <p:ext uri="{BB962C8B-B14F-4D97-AF65-F5344CB8AC3E}">
        <p14:creationId xmlns:p14="http://schemas.microsoft.com/office/powerpoint/2010/main" val="32689835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24417" y="3073178"/>
            <a:ext cx="11135783" cy="679673"/>
          </a:xfrm>
          <a:prstGeom prst="rect">
            <a:avLst/>
          </a:prstGeom>
        </p:spPr>
        <p:txBody>
          <a:bodyPr anchor="b" anchorCtr="0"/>
          <a:lstStyle>
            <a:lvl1pPr>
              <a:lnSpc>
                <a:spcPts val="5300"/>
              </a:lnSpc>
              <a:defRPr sz="5500" b="0" i="0" kern="5500" spc="80" baseline="0">
                <a:latin typeface="Open Sans Extrabold" charset="0"/>
                <a:ea typeface="Open Sans Extrabold" charset="0"/>
                <a:cs typeface="Open Sans Extrabold" charset="0"/>
              </a:defRPr>
            </a:lvl1pPr>
          </a:lstStyle>
          <a:p>
            <a:r>
              <a:rPr lang="de-DE" smtClean="0"/>
              <a:t>theme</a:t>
            </a:r>
            <a:endParaRPr lang="de-DE" dirty="0"/>
          </a:p>
        </p:txBody>
      </p:sp>
      <p:sp>
        <p:nvSpPr>
          <p:cNvPr id="3" name="Untertitel 2"/>
          <p:cNvSpPr>
            <a:spLocks noGrp="1"/>
          </p:cNvSpPr>
          <p:nvPr>
            <p:ph type="subTitle" idx="1" hasCustomPrompt="1"/>
          </p:nvPr>
        </p:nvSpPr>
        <p:spPr>
          <a:xfrm>
            <a:off x="624418" y="3752850"/>
            <a:ext cx="11135781" cy="269304"/>
          </a:xfrm>
          <a:prstGeom prst="rect">
            <a:avLst/>
          </a:prstGeom>
        </p:spPr>
        <p:txBody>
          <a:bodyPr wrap="square" lIns="54000" tIns="0" rIns="0" bIns="0">
            <a:spAutoFit/>
          </a:bodyPr>
          <a:lstStyle>
            <a:lvl1pPr marL="0" indent="0" algn="l">
              <a:lnSpc>
                <a:spcPts val="2100"/>
              </a:lnSpc>
              <a:buNone/>
              <a:defRPr sz="1500" b="1" i="1" kern="1500" spc="70" baseline="0">
                <a:solidFill>
                  <a:schemeClr val="tx1">
                    <a:tint val="75000"/>
                  </a:schemeClr>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err="1" smtClean="0"/>
              <a:t>About</a:t>
            </a:r>
            <a:endParaRPr lang="de-DE" dirty="0"/>
          </a:p>
        </p:txBody>
      </p:sp>
      <p:sp>
        <p:nvSpPr>
          <p:cNvPr id="9" name="Textplatzhalter 8"/>
          <p:cNvSpPr>
            <a:spLocks noGrp="1"/>
          </p:cNvSpPr>
          <p:nvPr>
            <p:ph type="body" sz="quarter" idx="13" hasCustomPrompt="1"/>
          </p:nvPr>
        </p:nvSpPr>
        <p:spPr>
          <a:xfrm>
            <a:off x="624418" y="5142856"/>
            <a:ext cx="11135783" cy="230832"/>
          </a:xfrm>
          <a:prstGeom prst="rect">
            <a:avLst/>
          </a:prstGeom>
        </p:spPr>
        <p:txBody>
          <a:bodyPr wrap="square" lIns="54000" tIns="0" rIns="0" bIns="0" anchor="ctr" anchorCtr="0">
            <a:spAutoFit/>
          </a:bodyPr>
          <a:lstStyle>
            <a:lvl1pPr marL="0" indent="0">
              <a:lnSpc>
                <a:spcPts val="1800"/>
              </a:lnSpc>
              <a:buFontTx/>
              <a:buNone/>
              <a:defRPr sz="1000" b="0" i="0" kern="1000" spc="50" baseline="0">
                <a:latin typeface="Arial" charset="0"/>
                <a:ea typeface="Arial" charset="0"/>
                <a:cs typeface="Arial" charset="0"/>
              </a:defRPr>
            </a:lvl1pPr>
            <a:lvl2pPr>
              <a:defRPr sz="1000" b="0" i="0" kern="1000" spc="50" baseline="0">
                <a:latin typeface="Arial" charset="0"/>
                <a:ea typeface="Arial" charset="0"/>
                <a:cs typeface="Arial" charset="0"/>
              </a:defRPr>
            </a:lvl2pPr>
            <a:lvl3pPr>
              <a:defRPr sz="1000" b="0" i="0" kern="1000" spc="50" baseline="0">
                <a:latin typeface="Arial" charset="0"/>
                <a:ea typeface="Arial" charset="0"/>
                <a:cs typeface="Arial" charset="0"/>
              </a:defRPr>
            </a:lvl3pPr>
            <a:lvl4pPr>
              <a:defRPr sz="1000" b="0" i="0" kern="1000" spc="50" baseline="0">
                <a:latin typeface="Arial" charset="0"/>
                <a:ea typeface="Arial" charset="0"/>
                <a:cs typeface="Arial" charset="0"/>
              </a:defRPr>
            </a:lvl4pPr>
            <a:lvl5pPr>
              <a:defRPr sz="1000" b="0" i="0" kern="1000" spc="50" baseline="0">
                <a:latin typeface="Arial" charset="0"/>
                <a:ea typeface="Arial" charset="0"/>
                <a:cs typeface="Arial" charset="0"/>
              </a:defRPr>
            </a:lvl5pPr>
          </a:lstStyle>
          <a:p>
            <a:pPr lvl="0"/>
            <a:r>
              <a:rPr lang="de-DE" dirty="0" err="1" smtClean="0"/>
              <a:t>Lecturer</a:t>
            </a:r>
            <a:endParaRPr lang="de-DE" dirty="0" smtClean="0"/>
          </a:p>
        </p:txBody>
      </p:sp>
    </p:spTree>
    <p:extLst>
      <p:ext uri="{BB962C8B-B14F-4D97-AF65-F5344CB8AC3E}">
        <p14:creationId xmlns:p14="http://schemas.microsoft.com/office/powerpoint/2010/main" val="233358212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84082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Ink 1033" hidden="1"/>
          <p:cNvSpPr/>
          <p:nvPr/>
        </p:nvSpPr>
        <p:spPr>
          <a:xfrm>
            <a:off x="11118851" y="6665437"/>
            <a:ext cx="676909" cy="160836"/>
          </a:xfrm>
        </p:spPr>
      </p:sp>
      <p:sp>
        <p:nvSpPr>
          <p:cNvPr id="12" name="Textplatzhalter 5"/>
          <p:cNvSpPr txBox="1">
            <a:spLocks/>
          </p:cNvSpPr>
          <p:nvPr userDrawn="1"/>
        </p:nvSpPr>
        <p:spPr>
          <a:xfrm>
            <a:off x="217204" y="6546935"/>
            <a:ext cx="7127736" cy="230832"/>
          </a:xfrm>
          <a:prstGeom prst="rect">
            <a:avLst/>
          </a:prstGeom>
        </p:spPr>
        <p:txBody>
          <a:bodyPr wrap="square" lIns="0" tIns="0" rIns="0" bIns="0" anchor="ctr" anchorCtr="0">
            <a:spAutoFit/>
          </a:bodyPr>
          <a:lstStyle>
            <a:lvl1pPr marL="0" indent="0" algn="l" defTabSz="457200" rtl="0" eaLnBrk="1" latinLnBrk="0" hangingPunct="1">
              <a:lnSpc>
                <a:spcPts val="1800"/>
              </a:lnSpc>
              <a:spcBef>
                <a:spcPct val="20000"/>
              </a:spcBef>
              <a:buFontTx/>
              <a:buNone/>
              <a:defRPr sz="700" b="0" i="0" kern="700" spc="130" baseline="0">
                <a:solidFill>
                  <a:srgbClr val="3E3F3E"/>
                </a:solidFill>
                <a:latin typeface="Open Sans" charset="0"/>
                <a:ea typeface="Open Sans" charset="0"/>
                <a:cs typeface="Open Sans" charset="0"/>
              </a:defRPr>
            </a:lvl1pPr>
            <a:lvl2pPr marL="457200" indent="0" algn="l" defTabSz="457200" rtl="0" eaLnBrk="1" latinLnBrk="0" hangingPunct="1">
              <a:lnSpc>
                <a:spcPts val="1680"/>
              </a:lnSpc>
              <a:spcBef>
                <a:spcPct val="20000"/>
              </a:spcBef>
              <a:buFontTx/>
              <a:buNone/>
              <a:defRPr sz="1150" b="0" i="0" kern="1100" spc="60" baseline="0">
                <a:solidFill>
                  <a:schemeClr val="tx1"/>
                </a:solidFill>
                <a:latin typeface="Open Sans Light" charset="0"/>
                <a:ea typeface="Open Sans Light" charset="0"/>
                <a:cs typeface="Open Sans Light" charset="0"/>
              </a:defRPr>
            </a:lvl2pPr>
            <a:lvl3pPr marL="914400" indent="0" algn="l" defTabSz="457200" rtl="0" eaLnBrk="1" latinLnBrk="0" hangingPunct="1">
              <a:lnSpc>
                <a:spcPts val="1680"/>
              </a:lnSpc>
              <a:spcBef>
                <a:spcPct val="20000"/>
              </a:spcBef>
              <a:buFontTx/>
              <a:buNone/>
              <a:defRPr sz="1150" b="0" i="0" kern="1100" spc="60" baseline="0">
                <a:solidFill>
                  <a:schemeClr val="tx1"/>
                </a:solidFill>
                <a:latin typeface="Open Sans Light" charset="0"/>
                <a:ea typeface="Open Sans Light" charset="0"/>
                <a:cs typeface="Open Sans Light" charset="0"/>
              </a:defRPr>
            </a:lvl3pPr>
            <a:lvl4pPr marL="1371600" indent="0" algn="l" defTabSz="457200" rtl="0" eaLnBrk="1" latinLnBrk="0" hangingPunct="1">
              <a:lnSpc>
                <a:spcPts val="1680"/>
              </a:lnSpc>
              <a:spcBef>
                <a:spcPct val="20000"/>
              </a:spcBef>
              <a:buFontTx/>
              <a:buNone/>
              <a:defRPr sz="1150" b="0" i="0" kern="1100" spc="60" baseline="0">
                <a:solidFill>
                  <a:schemeClr val="tx1"/>
                </a:solidFill>
                <a:latin typeface="Open Sans Light" charset="0"/>
                <a:ea typeface="Open Sans Light" charset="0"/>
                <a:cs typeface="Open Sans Light" charset="0"/>
              </a:defRPr>
            </a:lvl4pPr>
            <a:lvl5pPr marL="1828800" indent="0" algn="l" defTabSz="457200" rtl="0" eaLnBrk="1" latinLnBrk="0" hangingPunct="1">
              <a:lnSpc>
                <a:spcPts val="1680"/>
              </a:lnSpc>
              <a:spcBef>
                <a:spcPct val="20000"/>
              </a:spcBef>
              <a:buFontTx/>
              <a:buNone/>
              <a:defRPr sz="1150" b="0" i="0" kern="1100" spc="60" baseline="0">
                <a:solidFill>
                  <a:schemeClr val="tx1"/>
                </a:solidFill>
                <a:latin typeface="Open Sans Light" charset="0"/>
                <a:ea typeface="Open Sans Light" charset="0"/>
                <a:cs typeface="Open Sans Light"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sz="700" b="1" i="0" kern="700" spc="130" baseline="0" dirty="0" err="1" smtClean="0">
                <a:solidFill>
                  <a:schemeClr val="tx1"/>
                </a:solidFill>
                <a:latin typeface="Open Sans" charset="0"/>
                <a:ea typeface="Open Sans" charset="0"/>
                <a:cs typeface="Open Sans" charset="0"/>
              </a:rPr>
              <a:t>Computational</a:t>
            </a:r>
            <a:r>
              <a:rPr lang="de-DE" sz="700" b="1" i="0" kern="700" spc="130" baseline="0" dirty="0" smtClean="0">
                <a:solidFill>
                  <a:schemeClr val="tx1"/>
                </a:solidFill>
                <a:latin typeface="Open Sans" charset="0"/>
                <a:ea typeface="Open Sans" charset="0"/>
                <a:cs typeface="Open Sans" charset="0"/>
              </a:rPr>
              <a:t> Design </a:t>
            </a:r>
            <a:r>
              <a:rPr lang="de-DE" sz="700" b="1" i="0" kern="700" spc="130" baseline="0" dirty="0" err="1" smtClean="0">
                <a:solidFill>
                  <a:schemeClr val="tx1"/>
                </a:solidFill>
                <a:latin typeface="Open Sans" charset="0"/>
                <a:ea typeface="Open Sans" charset="0"/>
                <a:cs typeface="Open Sans" charset="0"/>
              </a:rPr>
              <a:t>Methods</a:t>
            </a:r>
            <a:r>
              <a:rPr lang="de-DE" sz="700" b="1" i="0" kern="700" spc="130" baseline="0" dirty="0" smtClean="0">
                <a:solidFill>
                  <a:schemeClr val="tx1"/>
                </a:solidFill>
                <a:latin typeface="Open Sans" charset="0"/>
                <a:ea typeface="Open Sans" charset="0"/>
                <a:cs typeface="Open Sans" charset="0"/>
              </a:rPr>
              <a:t> </a:t>
            </a:r>
            <a:r>
              <a:rPr lang="en-US" sz="700" b="1" i="0" kern="700" spc="130" baseline="0" dirty="0" smtClean="0">
                <a:solidFill>
                  <a:schemeClr val="tx1"/>
                </a:solidFill>
                <a:latin typeface="Open Sans" charset="0"/>
                <a:ea typeface="Open Sans" charset="0"/>
                <a:cs typeface="Open Sans" charset="0"/>
              </a:rPr>
              <a:t>:: CDM </a:t>
            </a:r>
            <a:r>
              <a:rPr lang="de-DE" sz="700" baseline="0" dirty="0" smtClean="0">
                <a:solidFill>
                  <a:schemeClr val="tx1"/>
                </a:solidFill>
              </a:rPr>
              <a:t>| </a:t>
            </a:r>
            <a:r>
              <a:rPr lang="de-DE" sz="700" baseline="0" dirty="0" smtClean="0">
                <a:solidFill>
                  <a:schemeClr val="tx1"/>
                </a:solidFill>
              </a:rPr>
              <a:t>Seminar </a:t>
            </a:r>
            <a:r>
              <a:rPr lang="en-US" sz="700" baseline="0" noProof="0" dirty="0" smtClean="0">
                <a:solidFill>
                  <a:schemeClr val="tx1"/>
                </a:solidFill>
              </a:rPr>
              <a:t>Project </a:t>
            </a:r>
            <a:r>
              <a:rPr lang="en-US" sz="700" baseline="0" noProof="0" dirty="0" smtClean="0">
                <a:solidFill>
                  <a:schemeClr val="tx1"/>
                </a:solidFill>
              </a:rPr>
              <a:t>Documentation </a:t>
            </a:r>
            <a:endParaRPr lang="en-US" sz="700" noProof="0" dirty="0">
              <a:solidFill>
                <a:schemeClr val="tx1"/>
              </a:solidFill>
            </a:endParaRPr>
          </a:p>
        </p:txBody>
      </p:sp>
      <p:cxnSp>
        <p:nvCxnSpPr>
          <p:cNvPr id="5" name="Straight Connector 4"/>
          <p:cNvCxnSpPr/>
          <p:nvPr userDrawn="1"/>
        </p:nvCxnSpPr>
        <p:spPr>
          <a:xfrm>
            <a:off x="0" y="6466605"/>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Grafik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454020" y="6523245"/>
            <a:ext cx="3737980" cy="383257"/>
          </a:xfrm>
          <a:prstGeom prst="rect">
            <a:avLst/>
          </a:prstGeom>
        </p:spPr>
      </p:pic>
    </p:spTree>
    <p:extLst>
      <p:ext uri="{BB962C8B-B14F-4D97-AF65-F5344CB8AC3E}">
        <p14:creationId xmlns:p14="http://schemas.microsoft.com/office/powerpoint/2010/main" val="260634732"/>
      </p:ext>
    </p:extLst>
  </p:cSld>
  <p:clrMap bg1="lt1" tx1="dk1" bg2="lt2" tx2="dk2" accent1="accent1" accent2="accent2" accent3="accent3" accent4="accent4" accent5="accent5" accent6="accent6" hlink="hlink" folHlink="folHlink"/>
  <p:sldLayoutIdLst>
    <p:sldLayoutId id="2147483657" r:id="rId1"/>
    <p:sldLayoutId id="2147483655" r:id="rId2"/>
    <p:sldLayoutId id="2147483658" r:id="rId3"/>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Tx/>
        <a:buNone/>
        <a:defRPr sz="2000" kern="1200">
          <a:solidFill>
            <a:schemeClr val="tx1"/>
          </a:solidFill>
          <a:latin typeface="Arial" pitchFamily="34" charset="0"/>
          <a:ea typeface="+mn-ea"/>
          <a:cs typeface="Arial" pitchFamily="34" charset="0"/>
        </a:defRPr>
      </a:lvl1pPr>
      <a:lvl2pPr marL="457200" indent="0" algn="l" defTabSz="914400" rtl="0" eaLnBrk="1" latinLnBrk="0" hangingPunct="1">
        <a:spcBef>
          <a:spcPct val="20000"/>
        </a:spcBef>
        <a:buFontTx/>
        <a:buNone/>
        <a:defRPr sz="2000" kern="1200">
          <a:solidFill>
            <a:schemeClr val="tx1"/>
          </a:solidFill>
          <a:latin typeface="Arial" pitchFamily="34" charset="0"/>
          <a:ea typeface="+mn-ea"/>
          <a:cs typeface="Arial" pitchFamily="34" charset="0"/>
        </a:defRPr>
      </a:lvl2pPr>
      <a:lvl3pPr marL="914400" indent="0" algn="l" defTabSz="914400" rtl="0" eaLnBrk="1" latinLnBrk="0" hangingPunct="1">
        <a:spcBef>
          <a:spcPct val="20000"/>
        </a:spcBef>
        <a:buFontTx/>
        <a:buNone/>
        <a:defRPr sz="1800" kern="1200">
          <a:solidFill>
            <a:schemeClr val="tx1"/>
          </a:solidFill>
          <a:latin typeface="Arial" pitchFamily="34" charset="0"/>
          <a:ea typeface="+mn-ea"/>
          <a:cs typeface="Arial" pitchFamily="34" charset="0"/>
        </a:defRPr>
      </a:lvl3pPr>
      <a:lvl4pPr marL="1371600" indent="0" algn="l" defTabSz="914400" rtl="0" eaLnBrk="1" latinLnBrk="0" hangingPunct="1">
        <a:spcBef>
          <a:spcPct val="20000"/>
        </a:spcBef>
        <a:buFontTx/>
        <a:buNone/>
        <a:defRPr sz="2000" kern="1200">
          <a:solidFill>
            <a:schemeClr val="tx1"/>
          </a:solidFill>
          <a:latin typeface="Arial" pitchFamily="34" charset="0"/>
          <a:ea typeface="+mn-ea"/>
          <a:cs typeface="Arial" pitchFamily="34" charset="0"/>
        </a:defRPr>
      </a:lvl4pPr>
      <a:lvl5pPr marL="1828800" indent="0" algn="l" defTabSz="914400" rtl="0" eaLnBrk="1" latinLnBrk="0" hangingPunct="1">
        <a:spcBef>
          <a:spcPct val="20000"/>
        </a:spcBef>
        <a:buFontTx/>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5655" userDrawn="1">
          <p15:clr>
            <a:srgbClr val="F26B43"/>
          </p15:clr>
        </p15:guide>
        <p15:guide id="6" pos="7469" userDrawn="1">
          <p15:clr>
            <a:srgbClr val="F26B43"/>
          </p15:clr>
        </p15:guide>
        <p15:guide id="8" pos="211" userDrawn="1">
          <p15:clr>
            <a:srgbClr val="F26B43"/>
          </p15:clr>
        </p15:guide>
        <p15:guide id="11" orient="horz" pos="595" userDrawn="1">
          <p15:clr>
            <a:srgbClr val="F26B43"/>
          </p15:clr>
        </p15:guide>
        <p15:guide id="14" pos="2056" userDrawn="1">
          <p15:clr>
            <a:srgbClr val="F26B43"/>
          </p15:clr>
        </p15:guide>
        <p15:guide id="15" orient="horz" pos="3680" userDrawn="1">
          <p15:clr>
            <a:srgbClr val="F26B43"/>
          </p15:clr>
        </p15:guide>
        <p15:guide id="19" pos="3780" userDrawn="1">
          <p15:clr>
            <a:srgbClr val="F26B43"/>
          </p15:clr>
        </p15:guide>
        <p15:guide id="20" pos="5776" userDrawn="1">
          <p15:clr>
            <a:srgbClr val="F26B43"/>
          </p15:clr>
        </p15:guide>
        <p15:guide id="21" pos="3900" userDrawn="1">
          <p15:clr>
            <a:srgbClr val="F26B43"/>
          </p15:clr>
        </p15:guide>
        <p15:guide id="22" pos="1935" userDrawn="1">
          <p15:clr>
            <a:srgbClr val="F26B43"/>
          </p15:clr>
        </p15:guide>
        <p15:guide id="23" pos="2843" userDrawn="1">
          <p15:clr>
            <a:srgbClr val="F26B43"/>
          </p15:clr>
        </p15:guide>
        <p15:guide id="24" pos="2963" userDrawn="1">
          <p15:clr>
            <a:srgbClr val="F26B43"/>
          </p15:clr>
        </p15:guide>
        <p15:guide id="25" pos="4808" userDrawn="1">
          <p15:clr>
            <a:srgbClr val="F26B43"/>
          </p15:clr>
        </p15:guide>
        <p15:guide id="26" pos="468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977553"/>
      </p:ext>
    </p:extLst>
  </p:cSld>
  <p:clrMap bg1="lt1" tx1="dk1" bg2="lt2" tx2="dk2" accent1="accent1" accent2="accent2" accent3="accent3" accent4="accent4" accent5="accent5" accent6="accent6" hlink="hlink" folHlink="folHlink"/>
  <p:sldLayoutIdLst>
    <p:sldLayoutId id="2147483660"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creentogif.com/" TargetMode="Externa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notepad-plus-plus.org/download/v6.9.1.html"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34434" y="3304908"/>
            <a:ext cx="11135783" cy="679673"/>
          </a:xfrm>
        </p:spPr>
        <p:txBody>
          <a:bodyPr/>
          <a:lstStyle/>
          <a:p>
            <a:pPr>
              <a:lnSpc>
                <a:spcPct val="100000"/>
              </a:lnSpc>
            </a:pPr>
            <a:r>
              <a:rPr lang="de-DE" sz="3600" dirty="0" err="1" smtClean="0"/>
              <a:t>Computational</a:t>
            </a:r>
            <a:r>
              <a:rPr lang="de-DE" sz="3600" dirty="0" smtClean="0"/>
              <a:t> </a:t>
            </a:r>
            <a:r>
              <a:rPr lang="de-DE" sz="3600" dirty="0"/>
              <a:t>Design </a:t>
            </a:r>
            <a:r>
              <a:rPr lang="de-DE" sz="3600" dirty="0" err="1"/>
              <a:t>Methods</a:t>
            </a:r>
            <a:endParaRPr lang="de-DE" sz="3600" dirty="0"/>
          </a:p>
        </p:txBody>
      </p:sp>
      <p:sp>
        <p:nvSpPr>
          <p:cNvPr id="3" name="Untertitel 2"/>
          <p:cNvSpPr>
            <a:spLocks noGrp="1"/>
          </p:cNvSpPr>
          <p:nvPr>
            <p:ph type="subTitle" idx="1"/>
          </p:nvPr>
        </p:nvSpPr>
        <p:spPr/>
        <p:txBody>
          <a:bodyPr tIns="108000"/>
          <a:lstStyle/>
          <a:p>
            <a:pPr>
              <a:lnSpc>
                <a:spcPts val="2400"/>
              </a:lnSpc>
              <a:spcBef>
                <a:spcPts val="12000"/>
              </a:spcBef>
            </a:pPr>
            <a:r>
              <a:rPr lang="en-US" dirty="0" smtClean="0"/>
              <a:t>Your Project Title</a:t>
            </a:r>
            <a:endParaRPr lang="de-DE" dirty="0"/>
          </a:p>
        </p:txBody>
      </p:sp>
      <p:sp>
        <p:nvSpPr>
          <p:cNvPr id="5" name="Textplatzhalter 4"/>
          <p:cNvSpPr>
            <a:spLocks noGrp="1"/>
          </p:cNvSpPr>
          <p:nvPr>
            <p:ph type="body" sz="quarter" idx="13"/>
          </p:nvPr>
        </p:nvSpPr>
        <p:spPr>
          <a:xfrm>
            <a:off x="334432" y="5062968"/>
            <a:ext cx="4918637" cy="498598"/>
          </a:xfrm>
        </p:spPr>
        <p:txBody>
          <a:bodyPr/>
          <a:lstStyle/>
          <a:p>
            <a:r>
              <a:rPr lang="en-US" dirty="0" smtClean="0"/>
              <a:t>Author [= you] | Date [= e.g.  18.10.2018] | Your </a:t>
            </a:r>
            <a:r>
              <a:rPr lang="en-US" dirty="0" err="1" smtClean="0"/>
              <a:t>Matrikel</a:t>
            </a:r>
            <a:r>
              <a:rPr lang="en-US" dirty="0" smtClean="0"/>
              <a:t>-Number </a:t>
            </a:r>
          </a:p>
          <a:p>
            <a:r>
              <a:rPr lang="en-US" dirty="0" smtClean="0"/>
              <a:t>[please replace the information and delete the brackets!]</a:t>
            </a:r>
            <a:endParaRPr lang="en-US" dirty="0"/>
          </a:p>
        </p:txBody>
      </p:sp>
    </p:spTree>
    <p:extLst>
      <p:ext uri="{BB962C8B-B14F-4D97-AF65-F5344CB8AC3E}">
        <p14:creationId xmlns:p14="http://schemas.microsoft.com/office/powerpoint/2010/main" val="992846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Concept</a:t>
            </a:r>
            <a:endParaRPr lang="en-US" dirty="0"/>
          </a:p>
        </p:txBody>
      </p:sp>
      <p:sp>
        <p:nvSpPr>
          <p:cNvPr id="3" name="Textplatzhalter 2"/>
          <p:cNvSpPr>
            <a:spLocks noGrp="1"/>
          </p:cNvSpPr>
          <p:nvPr>
            <p:ph type="body" sz="quarter" idx="13"/>
          </p:nvPr>
        </p:nvSpPr>
        <p:spPr/>
        <p:txBody>
          <a:bodyPr/>
          <a:lstStyle/>
          <a:p>
            <a:r>
              <a:rPr lang="en-US" dirty="0" smtClean="0"/>
              <a:t>Starting Point </a:t>
            </a:r>
            <a:r>
              <a:rPr lang="en-US" dirty="0"/>
              <a:t>| Sources | Task </a:t>
            </a:r>
            <a:r>
              <a:rPr lang="en-US" dirty="0" smtClean="0"/>
              <a:t>Description</a:t>
            </a:r>
            <a:endParaRPr lang="en-US" dirty="0"/>
          </a:p>
        </p:txBody>
      </p:sp>
      <p:sp>
        <p:nvSpPr>
          <p:cNvPr id="4" name="Textplatzhalter 3"/>
          <p:cNvSpPr>
            <a:spLocks noGrp="1"/>
          </p:cNvSpPr>
          <p:nvPr>
            <p:ph type="body" sz="quarter" idx="17"/>
          </p:nvPr>
        </p:nvSpPr>
        <p:spPr>
          <a:xfrm>
            <a:off x="334434" y="953708"/>
            <a:ext cx="5403104" cy="4888293"/>
          </a:xfrm>
        </p:spPr>
        <p:txBody>
          <a:bodyPr/>
          <a:lstStyle/>
          <a:p>
            <a:r>
              <a:rPr lang="en-US" dirty="0" smtClean="0">
                <a:solidFill>
                  <a:srgbClr val="FF0000"/>
                </a:solidFill>
              </a:rPr>
              <a:t>This document is a template! Please </a:t>
            </a:r>
            <a:r>
              <a:rPr lang="en-US" b="1" dirty="0" smtClean="0">
                <a:solidFill>
                  <a:srgbClr val="FF0000"/>
                </a:solidFill>
              </a:rPr>
              <a:t>change the figures and replace text place holders </a:t>
            </a:r>
            <a:r>
              <a:rPr lang="en-US" dirty="0" smtClean="0">
                <a:solidFill>
                  <a:srgbClr val="FF0000"/>
                </a:solidFill>
              </a:rPr>
              <a:t>like this one.</a:t>
            </a:r>
          </a:p>
          <a:p>
            <a:endParaRPr lang="en-US" dirty="0" smtClean="0"/>
          </a:p>
          <a:p>
            <a:r>
              <a:rPr lang="en-US" dirty="0" smtClean="0"/>
              <a:t>On this first page: </a:t>
            </a:r>
          </a:p>
          <a:p>
            <a:endParaRPr lang="en-US" dirty="0" smtClean="0"/>
          </a:p>
          <a:p>
            <a:r>
              <a:rPr lang="en-US" dirty="0" smtClean="0"/>
              <a:t>Mention where you start from. E.g. from which website you‘ve taken your starting code.</a:t>
            </a:r>
          </a:p>
          <a:p>
            <a:endParaRPr lang="en-US" dirty="0" smtClean="0"/>
          </a:p>
          <a:p>
            <a:r>
              <a:rPr lang="en-US" dirty="0" smtClean="0"/>
              <a:t>Describe the aim that you‘ve defined for your exercise.</a:t>
            </a:r>
            <a:endParaRPr lang="en-US" dirty="0"/>
          </a:p>
        </p:txBody>
      </p:sp>
      <p:sp>
        <p:nvSpPr>
          <p:cNvPr id="5" name="Textplatzhalter 4"/>
          <p:cNvSpPr>
            <a:spLocks noGrp="1"/>
          </p:cNvSpPr>
          <p:nvPr>
            <p:ph type="body" sz="quarter" idx="18"/>
          </p:nvPr>
        </p:nvSpPr>
        <p:spPr/>
        <p:txBody>
          <a:bodyPr/>
          <a:lstStyle/>
          <a:p>
            <a:r>
              <a:rPr lang="de-DE" dirty="0" smtClean="0"/>
              <a:t>Alpine Architecture</a:t>
            </a:r>
            <a:endParaRPr lang="de-DE" dirty="0"/>
          </a:p>
        </p:txBody>
      </p:sp>
      <p:sp>
        <p:nvSpPr>
          <p:cNvPr id="6" name="Textplatzhalter 5"/>
          <p:cNvSpPr>
            <a:spLocks noGrp="1"/>
          </p:cNvSpPr>
          <p:nvPr>
            <p:ph type="body" sz="quarter" idx="19"/>
          </p:nvPr>
        </p:nvSpPr>
        <p:spPr/>
        <p:txBody>
          <a:bodyPr/>
          <a:lstStyle/>
          <a:p>
            <a:r>
              <a:rPr lang="de-DE" smtClean="0"/>
              <a:t>Taut, B. (1917)</a:t>
            </a:r>
            <a:endParaRPr lang="de-DE"/>
          </a:p>
        </p:txBody>
      </p:sp>
      <p:pic>
        <p:nvPicPr>
          <p:cNvPr id="1026" name="Picture 2" descr="http://socks-studio.com/img/blog/taut-alpine-02.jpg"/>
          <p:cNvPicPr>
            <a:picLocks noChangeAspect="1" noChangeArrowheads="1"/>
          </p:cNvPicPr>
          <p:nvPr/>
        </p:nvPicPr>
        <p:blipFill rotWithShape="1">
          <a:blip r:embed="rId2">
            <a:extLst>
              <a:ext uri="{28A0092B-C50C-407E-A947-70E740481C1C}">
                <a14:useLocalDpi xmlns:a14="http://schemas.microsoft.com/office/drawing/2010/main" val="0"/>
              </a:ext>
            </a:extLst>
          </a:blip>
          <a:srcRect l="10185" r="35488" b="20661"/>
          <a:stretch/>
        </p:blipFill>
        <p:spPr bwMode="auto">
          <a:xfrm>
            <a:off x="7619398" y="944564"/>
            <a:ext cx="4238169" cy="4897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4518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p:txBody>
          <a:bodyPr/>
          <a:lstStyle/>
          <a:p>
            <a:r>
              <a:rPr lang="en-US" dirty="0" smtClean="0"/>
              <a:t>Code / GH definition </a:t>
            </a:r>
            <a:r>
              <a:rPr lang="en-US" dirty="0" smtClean="0"/>
              <a:t>documentation </a:t>
            </a:r>
            <a:r>
              <a:rPr lang="en-US" dirty="0" smtClean="0"/>
              <a:t>and </a:t>
            </a:r>
            <a:r>
              <a:rPr lang="en-US" dirty="0" smtClean="0"/>
              <a:t>description</a:t>
            </a:r>
            <a:endParaRPr lang="en-US" dirty="0"/>
          </a:p>
        </p:txBody>
      </p:sp>
      <p:sp>
        <p:nvSpPr>
          <p:cNvPr id="4" name="Textplatzhalter 3"/>
          <p:cNvSpPr>
            <a:spLocks noGrp="1"/>
          </p:cNvSpPr>
          <p:nvPr>
            <p:ph type="body" sz="quarter" idx="17"/>
          </p:nvPr>
        </p:nvSpPr>
        <p:spPr>
          <a:xfrm>
            <a:off x="334434" y="953708"/>
            <a:ext cx="5377346" cy="5305424"/>
          </a:xfrm>
        </p:spPr>
        <p:txBody>
          <a:bodyPr/>
          <a:lstStyle/>
          <a:p>
            <a:pPr>
              <a:spcBef>
                <a:spcPts val="600"/>
              </a:spcBef>
            </a:pPr>
            <a:r>
              <a:rPr lang="en-US" dirty="0" smtClean="0">
                <a:solidFill>
                  <a:srgbClr val="FF0000"/>
                </a:solidFill>
              </a:rPr>
              <a:t>Please document your code </a:t>
            </a:r>
            <a:r>
              <a:rPr lang="en-US" dirty="0" smtClean="0">
                <a:solidFill>
                  <a:srgbClr val="FF0000"/>
                </a:solidFill>
              </a:rPr>
              <a:t>and </a:t>
            </a:r>
            <a:r>
              <a:rPr lang="en-US" dirty="0" smtClean="0">
                <a:solidFill>
                  <a:srgbClr val="FF0000"/>
                </a:solidFill>
              </a:rPr>
              <a:t>Grasshopper </a:t>
            </a:r>
            <a:r>
              <a:rPr lang="en-US" dirty="0" smtClean="0">
                <a:solidFill>
                  <a:srgbClr val="FF0000"/>
                </a:solidFill>
              </a:rPr>
              <a:t>definition </a:t>
            </a:r>
            <a:r>
              <a:rPr lang="en-US" dirty="0" smtClean="0">
                <a:solidFill>
                  <a:srgbClr val="FF0000"/>
                </a:solidFill>
              </a:rPr>
              <a:t>as shown on this page! Of cause you can use more than one page.</a:t>
            </a:r>
          </a:p>
          <a:p>
            <a:pPr>
              <a:spcBef>
                <a:spcPts val="600"/>
              </a:spcBef>
            </a:pPr>
            <a:r>
              <a:rPr lang="en-US" dirty="0" smtClean="0">
                <a:solidFill>
                  <a:srgbClr val="FF0000"/>
                </a:solidFill>
              </a:rPr>
              <a:t>Look at the last page for an instruction how to format your code so that it looks like the example on the right side here.</a:t>
            </a:r>
          </a:p>
          <a:p>
            <a:pPr>
              <a:spcBef>
                <a:spcPts val="600"/>
              </a:spcBef>
            </a:pPr>
            <a:endParaRPr lang="en-US" dirty="0" smtClean="0">
              <a:solidFill>
                <a:srgbClr val="FF0000"/>
              </a:solidFill>
            </a:endParaRPr>
          </a:p>
          <a:p>
            <a:pPr>
              <a:spcBef>
                <a:spcPts val="600"/>
              </a:spcBef>
            </a:pPr>
            <a:r>
              <a:rPr lang="en-US" dirty="0" smtClean="0"/>
              <a:t>We </a:t>
            </a:r>
            <a:r>
              <a:rPr lang="en-US" dirty="0"/>
              <a:t>create a grid of rectangles again, but this time we grow the rectangles until they intersect with another one. With the first part of the code we are familiar with. The section where we grow the rectangles starts at line 20. We use some additional lists to manage the growth process. In line 26 a do loop starts, which is executed until all rectangles are grown to a size that they would intersect with another one if they grow another step. </a:t>
            </a:r>
          </a:p>
          <a:p>
            <a:pPr>
              <a:spcBef>
                <a:spcPts val="600"/>
              </a:spcBef>
            </a:pPr>
            <a:r>
              <a:rPr lang="en-US" dirty="0"/>
              <a:t>Since there is no direct copy or duplicate function for Rectangle3d, we used a </a:t>
            </a:r>
            <a:r>
              <a:rPr lang="en-US" dirty="0" err="1"/>
              <a:t>GH_Rectangle</a:t>
            </a:r>
            <a:r>
              <a:rPr lang="en-US" dirty="0"/>
              <a:t>. Both are very similar, but the second one is implemented in the Grasshopper namespace. The copied rectangle </a:t>
            </a:r>
            <a:r>
              <a:rPr lang="en-US" dirty="0" err="1"/>
              <a:t>copyRect</a:t>
            </a:r>
            <a:r>
              <a:rPr lang="en-US" dirty="0"/>
              <a:t> is now scaled by the factor 1.2 in line 35.</a:t>
            </a:r>
          </a:p>
          <a:p>
            <a:pPr>
              <a:spcBef>
                <a:spcPts val="600"/>
              </a:spcBef>
            </a:pPr>
            <a:r>
              <a:rPr lang="en-US" dirty="0"/>
              <a:t>Afterwards we test if the existing rectangles intersect with the new </a:t>
            </a:r>
            <a:r>
              <a:rPr lang="en-US" dirty="0" err="1"/>
              <a:t>copyRect</a:t>
            </a:r>
            <a:r>
              <a:rPr lang="en-US" dirty="0"/>
              <a:t>. Therefore we use a </a:t>
            </a:r>
            <a:r>
              <a:rPr lang="en-US" dirty="0" err="1"/>
              <a:t>foreach</a:t>
            </a:r>
            <a:r>
              <a:rPr lang="en-US" dirty="0"/>
              <a:t> look in line 40. The conditional check in line 42 ensures that we don’t compare the same rectangles with each other. The intersection computation is done in line 44 and returns an events variable of the type </a:t>
            </a:r>
            <a:r>
              <a:rPr lang="en-US" dirty="0" err="1"/>
              <a:t>Rhino.Geometry.Intersect.CurveIntersections</a:t>
            </a:r>
            <a:r>
              <a:rPr lang="en-US" dirty="0"/>
              <a:t>. We just use it to test if there is an intersection in line 45.</a:t>
            </a:r>
            <a:endParaRPr lang="de-DE" dirty="0" smtClean="0"/>
          </a:p>
        </p:txBody>
      </p:sp>
      <p:sp>
        <p:nvSpPr>
          <p:cNvPr id="8" name="Textplatzhalter 3"/>
          <p:cNvSpPr txBox="1">
            <a:spLocks/>
          </p:cNvSpPr>
          <p:nvPr/>
        </p:nvSpPr>
        <p:spPr>
          <a:xfrm>
            <a:off x="6440778" y="953708"/>
            <a:ext cx="5370907" cy="5305424"/>
          </a:xfrm>
          <a:prstGeom prst="rect">
            <a:avLst/>
          </a:prstGeom>
        </p:spPr>
        <p:txBody>
          <a:bodyPr wrap="square" lIns="0" tIns="0" rIns="0" bIns="0" anchor="t" anchorCtr="0">
            <a:noAutofit/>
          </a:bodyPr>
          <a:lstStyle>
            <a:lvl1pPr marL="0" indent="0" algn="l" defTabSz="914400" rtl="0" eaLnBrk="1" latinLnBrk="0" hangingPunct="1">
              <a:spcBef>
                <a:spcPct val="20000"/>
              </a:spcBef>
              <a:buFontTx/>
              <a:buNone/>
              <a:defRPr sz="1400" kern="1200">
                <a:solidFill>
                  <a:schemeClr val="tx1"/>
                </a:solidFill>
                <a:latin typeface="Linotype Syntax Com"/>
                <a:ea typeface="+mn-ea"/>
                <a:cs typeface="Arial" pitchFamily="34" charset="0"/>
              </a:defRPr>
            </a:lvl1pPr>
            <a:lvl2pPr marL="457200" indent="0" algn="l" defTabSz="914400" rtl="0" eaLnBrk="1" latinLnBrk="0" hangingPunct="1">
              <a:spcBef>
                <a:spcPct val="20000"/>
              </a:spcBef>
              <a:buFontTx/>
              <a:buNone/>
              <a:defRPr sz="2000" kern="1200">
                <a:solidFill>
                  <a:schemeClr val="tx1"/>
                </a:solidFill>
                <a:latin typeface="Arial" pitchFamily="34" charset="0"/>
                <a:ea typeface="+mn-ea"/>
                <a:cs typeface="Arial" pitchFamily="34" charset="0"/>
              </a:defRPr>
            </a:lvl2pPr>
            <a:lvl3pPr marL="914400" indent="0" algn="l" defTabSz="914400" rtl="0" eaLnBrk="1" latinLnBrk="0" hangingPunct="1">
              <a:spcBef>
                <a:spcPct val="20000"/>
              </a:spcBef>
              <a:buFontTx/>
              <a:buNone/>
              <a:defRPr sz="1800" kern="1200">
                <a:solidFill>
                  <a:schemeClr val="tx1"/>
                </a:solidFill>
                <a:latin typeface="Arial" pitchFamily="34" charset="0"/>
                <a:ea typeface="+mn-ea"/>
                <a:cs typeface="Arial" pitchFamily="34" charset="0"/>
              </a:defRPr>
            </a:lvl3pPr>
            <a:lvl4pPr marL="1371600" indent="0" algn="l" defTabSz="914400" rtl="0" eaLnBrk="1" latinLnBrk="0" hangingPunct="1">
              <a:spcBef>
                <a:spcPct val="20000"/>
              </a:spcBef>
              <a:buFontTx/>
              <a:buNone/>
              <a:defRPr sz="2000" kern="1200">
                <a:solidFill>
                  <a:schemeClr val="tx1"/>
                </a:solidFill>
                <a:latin typeface="Arial" pitchFamily="34" charset="0"/>
                <a:ea typeface="+mn-ea"/>
                <a:cs typeface="Arial" pitchFamily="34" charset="0"/>
              </a:defRPr>
            </a:lvl4pPr>
            <a:lvl5pPr marL="1828800" indent="0" algn="l" defTabSz="914400" rtl="0" eaLnBrk="1" latinLnBrk="0" hangingPunct="1">
              <a:spcBef>
                <a:spcPct val="20000"/>
              </a:spcBef>
              <a:buFontTx/>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tabLst>
                <a:tab pos="266700" algn="l"/>
              </a:tabLst>
            </a:pPr>
            <a:r>
              <a:rPr lang="de-CH" sz="900" dirty="0">
                <a:solidFill>
                  <a:srgbClr val="FF8000"/>
                </a:solidFill>
                <a:highlight>
                  <a:srgbClr val="FFFFFF"/>
                </a:highlight>
              </a:rPr>
              <a:t>1</a:t>
            </a:r>
            <a:r>
              <a:rPr lang="de-CH" sz="900" dirty="0">
                <a:solidFill>
                  <a:srgbClr val="000000"/>
                </a:solidFill>
                <a:highlight>
                  <a:srgbClr val="FFFFFF"/>
                </a:highlight>
              </a:rPr>
              <a:t> 	</a:t>
            </a:r>
            <a:r>
              <a:rPr lang="de-CH" sz="900" b="1" dirty="0">
                <a:solidFill>
                  <a:srgbClr val="0000FF"/>
                </a:solidFill>
                <a:highlight>
                  <a:srgbClr val="FFFFFF"/>
                </a:highlight>
              </a:rPr>
              <a:t>private</a:t>
            </a:r>
            <a:r>
              <a:rPr lang="de-CH" sz="900" dirty="0">
                <a:solidFill>
                  <a:srgbClr val="000000"/>
                </a:solidFill>
                <a:highlight>
                  <a:srgbClr val="FFFFFF"/>
                </a:highlight>
              </a:rPr>
              <a:t> </a:t>
            </a:r>
            <a:r>
              <a:rPr lang="de-CH" sz="900" dirty="0" err="1">
                <a:solidFill>
                  <a:srgbClr val="8000FF"/>
                </a:solidFill>
                <a:highlight>
                  <a:srgbClr val="FFFFFF"/>
                </a:highlight>
              </a:rPr>
              <a:t>void</a:t>
            </a:r>
            <a:r>
              <a:rPr lang="de-CH" sz="900" dirty="0">
                <a:solidFill>
                  <a:srgbClr val="000000"/>
                </a:solidFill>
                <a:highlight>
                  <a:srgbClr val="FFFFFF"/>
                </a:highlight>
              </a:rPr>
              <a:t> </a:t>
            </a:r>
            <a:r>
              <a:rPr lang="de-CH" sz="900" dirty="0" err="1">
                <a:solidFill>
                  <a:srgbClr val="000000"/>
                </a:solidFill>
                <a:highlight>
                  <a:srgbClr val="FFFFFF"/>
                </a:highlight>
              </a:rPr>
              <a:t>RunScript</a:t>
            </a:r>
            <a:r>
              <a:rPr lang="de-CH" sz="900" b="1" dirty="0">
                <a:solidFill>
                  <a:srgbClr val="000080"/>
                </a:solidFill>
                <a:highlight>
                  <a:srgbClr val="FFFFFF"/>
                </a:highlight>
              </a:rPr>
              <a:t>(</a:t>
            </a:r>
            <a:r>
              <a:rPr lang="de-CH" sz="900" dirty="0" err="1">
                <a:solidFill>
                  <a:srgbClr val="8000FF"/>
                </a:solidFill>
                <a:highlight>
                  <a:srgbClr val="FFFFFF"/>
                </a:highlight>
              </a:rPr>
              <a:t>int</a:t>
            </a:r>
            <a:r>
              <a:rPr lang="de-CH" sz="900" dirty="0">
                <a:solidFill>
                  <a:srgbClr val="000000"/>
                </a:solidFill>
                <a:highlight>
                  <a:srgbClr val="FFFFFF"/>
                </a:highlight>
              </a:rPr>
              <a:t> </a:t>
            </a:r>
            <a:r>
              <a:rPr lang="de-CH" sz="900" dirty="0" err="1">
                <a:solidFill>
                  <a:srgbClr val="000000"/>
                </a:solidFill>
                <a:highlight>
                  <a:srgbClr val="FFFFFF"/>
                </a:highlight>
              </a:rPr>
              <a:t>nr</a:t>
            </a:r>
            <a:r>
              <a:rPr lang="de-CH" sz="900" b="1" dirty="0">
                <a:solidFill>
                  <a:srgbClr val="000080"/>
                </a:solidFill>
                <a:highlight>
                  <a:srgbClr val="FFFFFF"/>
                </a:highlight>
              </a:rPr>
              <a:t>,</a:t>
            </a:r>
            <a:r>
              <a:rPr lang="de-CH" sz="900" dirty="0">
                <a:solidFill>
                  <a:srgbClr val="000000"/>
                </a:solidFill>
                <a:highlight>
                  <a:srgbClr val="FFFFFF"/>
                </a:highlight>
              </a:rPr>
              <a:t> Rectangle3d </a:t>
            </a:r>
            <a:r>
              <a:rPr lang="de-CH" sz="900" dirty="0" err="1">
                <a:solidFill>
                  <a:srgbClr val="000000"/>
                </a:solidFill>
                <a:highlight>
                  <a:srgbClr val="FFFFFF"/>
                </a:highlight>
              </a:rPr>
              <a:t>rect</a:t>
            </a:r>
            <a:r>
              <a:rPr lang="de-CH" sz="900" b="1" dirty="0">
                <a:solidFill>
                  <a:srgbClr val="000080"/>
                </a:solidFill>
                <a:highlight>
                  <a:srgbClr val="FFFFFF"/>
                </a:highlight>
              </a:rPr>
              <a:t>,</a:t>
            </a:r>
            <a:r>
              <a:rPr lang="de-CH" sz="900" dirty="0">
                <a:solidFill>
                  <a:srgbClr val="000000"/>
                </a:solidFill>
                <a:highlight>
                  <a:srgbClr val="FFFFFF"/>
                </a:highlight>
              </a:rPr>
              <a:t> </a:t>
            </a:r>
            <a:r>
              <a:rPr lang="de-CH" sz="900" b="1" dirty="0" err="1">
                <a:solidFill>
                  <a:srgbClr val="0000FF"/>
                </a:solidFill>
                <a:highlight>
                  <a:srgbClr val="FFFFFF"/>
                </a:highlight>
              </a:rPr>
              <a:t>ref</a:t>
            </a:r>
            <a:r>
              <a:rPr lang="de-CH" sz="900" dirty="0">
                <a:solidFill>
                  <a:srgbClr val="000000"/>
                </a:solidFill>
                <a:highlight>
                  <a:srgbClr val="FFFFFF"/>
                </a:highlight>
              </a:rPr>
              <a:t> </a:t>
            </a:r>
            <a:r>
              <a:rPr lang="de-CH" sz="900" b="1" dirty="0" err="1">
                <a:solidFill>
                  <a:srgbClr val="0000FF"/>
                </a:solidFill>
                <a:highlight>
                  <a:srgbClr val="FFFFFF"/>
                </a:highlight>
              </a:rPr>
              <a:t>object</a:t>
            </a:r>
            <a:r>
              <a:rPr lang="de-CH" sz="900" dirty="0">
                <a:solidFill>
                  <a:srgbClr val="000000"/>
                </a:solidFill>
                <a:highlight>
                  <a:srgbClr val="FFFFFF"/>
                </a:highlight>
              </a:rPr>
              <a:t> A</a:t>
            </a:r>
            <a:r>
              <a:rPr lang="de-CH" sz="900" b="1" dirty="0">
                <a:solidFill>
                  <a:srgbClr val="000080"/>
                </a:solidFill>
                <a:highlight>
                  <a:srgbClr val="FFFFFF"/>
                </a:highlight>
              </a:rPr>
              <a:t>)</a:t>
            </a:r>
            <a:endParaRPr lang="de-CH" sz="900" dirty="0">
              <a:solidFill>
                <a:srgbClr val="000000"/>
              </a:solidFill>
              <a:highlight>
                <a:srgbClr val="FFFFFF"/>
              </a:highlight>
            </a:endParaRPr>
          </a:p>
          <a:p>
            <a:pPr>
              <a:tabLst>
                <a:tab pos="266700" algn="l"/>
              </a:tabLst>
            </a:pPr>
            <a:r>
              <a:rPr lang="de-CH" sz="900" dirty="0">
                <a:solidFill>
                  <a:srgbClr val="FF8000"/>
                </a:solidFill>
                <a:highlight>
                  <a:srgbClr val="FFFFFF"/>
                </a:highlight>
              </a:rPr>
              <a:t>2</a:t>
            </a:r>
            <a:r>
              <a:rPr lang="de-CH" sz="900" dirty="0">
                <a:solidFill>
                  <a:srgbClr val="000000"/>
                </a:solidFill>
                <a:highlight>
                  <a:srgbClr val="FFFFFF"/>
                </a:highlight>
              </a:rPr>
              <a:t> 	  </a:t>
            </a:r>
            <a:r>
              <a:rPr lang="de-CH" sz="900" b="1" dirty="0">
                <a:solidFill>
                  <a:srgbClr val="000080"/>
                </a:solidFill>
                <a:highlight>
                  <a:srgbClr val="FFFFFF"/>
                </a:highlight>
              </a:rPr>
              <a:t>{</a:t>
            </a:r>
            <a:endParaRPr lang="de-CH" sz="900" dirty="0">
              <a:solidFill>
                <a:srgbClr val="000000"/>
              </a:solidFill>
              <a:highlight>
                <a:srgbClr val="FFFFFF"/>
              </a:highlight>
            </a:endParaRPr>
          </a:p>
          <a:p>
            <a:pPr>
              <a:tabLst>
                <a:tab pos="266700" algn="l"/>
              </a:tabLst>
            </a:pPr>
            <a:r>
              <a:rPr lang="de-CH" sz="900" dirty="0">
                <a:solidFill>
                  <a:srgbClr val="FF8000"/>
                </a:solidFill>
                <a:highlight>
                  <a:srgbClr val="FFFFFF"/>
                </a:highlight>
              </a:rPr>
              <a:t>3</a:t>
            </a:r>
            <a:r>
              <a:rPr lang="de-CH" sz="900" dirty="0">
                <a:solidFill>
                  <a:srgbClr val="000000"/>
                </a:solidFill>
                <a:highlight>
                  <a:srgbClr val="FFFFFF"/>
                </a:highlight>
              </a:rPr>
              <a:t> 	    </a:t>
            </a:r>
            <a:r>
              <a:rPr lang="de-CH" sz="900" dirty="0" err="1">
                <a:solidFill>
                  <a:srgbClr val="8000FF"/>
                </a:solidFill>
                <a:highlight>
                  <a:srgbClr val="FFFFFF"/>
                </a:highlight>
              </a:rPr>
              <a:t>int</a:t>
            </a:r>
            <a:r>
              <a:rPr lang="de-CH" sz="900" dirty="0">
                <a:solidFill>
                  <a:srgbClr val="000000"/>
                </a:solidFill>
                <a:highlight>
                  <a:srgbClr val="FFFFFF"/>
                </a:highlight>
              </a:rPr>
              <a:t> </a:t>
            </a:r>
            <a:r>
              <a:rPr lang="de-CH" sz="900" dirty="0" err="1">
                <a:solidFill>
                  <a:srgbClr val="000000"/>
                </a:solidFill>
                <a:highlight>
                  <a:srgbClr val="FFFFFF"/>
                </a:highlight>
              </a:rPr>
              <a:t>iterations</a:t>
            </a:r>
            <a:r>
              <a:rPr lang="de-CH" sz="900" dirty="0">
                <a:solidFill>
                  <a:srgbClr val="000000"/>
                </a:solidFill>
                <a:highlight>
                  <a:srgbClr val="FFFFFF"/>
                </a:highlight>
              </a:rPr>
              <a:t> </a:t>
            </a:r>
            <a:r>
              <a:rPr lang="de-CH" sz="900" b="1" dirty="0">
                <a:solidFill>
                  <a:srgbClr val="000080"/>
                </a:solidFill>
                <a:highlight>
                  <a:srgbClr val="FFFFFF"/>
                </a:highlight>
              </a:rPr>
              <a:t>=</a:t>
            </a:r>
            <a:r>
              <a:rPr lang="de-CH" sz="900" dirty="0">
                <a:solidFill>
                  <a:srgbClr val="000000"/>
                </a:solidFill>
                <a:highlight>
                  <a:srgbClr val="FFFFFF"/>
                </a:highlight>
              </a:rPr>
              <a:t> </a:t>
            </a:r>
            <a:r>
              <a:rPr lang="de-CH" sz="900" dirty="0" err="1">
                <a:solidFill>
                  <a:srgbClr val="000000"/>
                </a:solidFill>
                <a:highlight>
                  <a:srgbClr val="FFFFFF"/>
                </a:highlight>
              </a:rPr>
              <a:t>nr</a:t>
            </a:r>
            <a:r>
              <a:rPr lang="de-CH" sz="900" b="1" dirty="0">
                <a:solidFill>
                  <a:srgbClr val="000080"/>
                </a:solidFill>
                <a:highlight>
                  <a:srgbClr val="FFFFFF"/>
                </a:highlight>
              </a:rPr>
              <a:t>;</a:t>
            </a:r>
            <a:endParaRPr lang="de-CH" sz="900" dirty="0">
              <a:solidFill>
                <a:srgbClr val="000000"/>
              </a:solidFill>
              <a:highlight>
                <a:srgbClr val="FFFFFF"/>
              </a:highlight>
            </a:endParaRPr>
          </a:p>
          <a:p>
            <a:pPr>
              <a:tabLst>
                <a:tab pos="266700" algn="l"/>
              </a:tabLst>
            </a:pPr>
            <a:r>
              <a:rPr lang="en-US" sz="900" dirty="0">
                <a:solidFill>
                  <a:srgbClr val="FF8000"/>
                </a:solidFill>
                <a:highlight>
                  <a:srgbClr val="FFFFFF"/>
                </a:highlight>
              </a:rPr>
              <a:t>4</a:t>
            </a:r>
            <a:r>
              <a:rPr lang="en-US" sz="900" dirty="0">
                <a:solidFill>
                  <a:srgbClr val="000000"/>
                </a:solidFill>
                <a:highlight>
                  <a:srgbClr val="FFFFFF"/>
                </a:highlight>
              </a:rPr>
              <a:t> 	    List</a:t>
            </a:r>
            <a:r>
              <a:rPr lang="en-US" sz="900" b="1" dirty="0">
                <a:solidFill>
                  <a:srgbClr val="000080"/>
                </a:solidFill>
                <a:highlight>
                  <a:srgbClr val="FFFFFF"/>
                </a:highlight>
              </a:rPr>
              <a:t>&lt;</a:t>
            </a:r>
            <a:r>
              <a:rPr lang="en-US" sz="900" dirty="0">
                <a:solidFill>
                  <a:srgbClr val="000000"/>
                </a:solidFill>
                <a:highlight>
                  <a:srgbClr val="FFFFFF"/>
                </a:highlight>
              </a:rPr>
              <a:t>Extrusion</a:t>
            </a:r>
            <a:r>
              <a:rPr lang="en-US" sz="900" b="1" dirty="0">
                <a:solidFill>
                  <a:srgbClr val="000080"/>
                </a:solidFill>
                <a:highlight>
                  <a:srgbClr val="FFFFFF"/>
                </a:highlight>
              </a:rPr>
              <a:t>&gt;</a:t>
            </a:r>
            <a:r>
              <a:rPr lang="en-US" sz="900" dirty="0">
                <a:solidFill>
                  <a:srgbClr val="000000"/>
                </a:solidFill>
                <a:highlight>
                  <a:srgbClr val="FFFFFF"/>
                </a:highlight>
              </a:rPr>
              <a:t> </a:t>
            </a:r>
            <a:r>
              <a:rPr lang="en-US" sz="900" dirty="0" err="1">
                <a:solidFill>
                  <a:srgbClr val="000000"/>
                </a:solidFill>
                <a:highlight>
                  <a:srgbClr val="FFFFFF"/>
                </a:highlight>
              </a:rPr>
              <a:t>collectBreps</a:t>
            </a:r>
            <a:r>
              <a:rPr lang="en-US" sz="900" dirty="0">
                <a:solidFill>
                  <a:srgbClr val="000000"/>
                </a:solidFill>
                <a:highlight>
                  <a:srgbClr val="FFFFFF"/>
                </a:highlight>
              </a:rPr>
              <a:t> </a:t>
            </a:r>
            <a:r>
              <a:rPr lang="en-US" sz="900" b="1" dirty="0">
                <a:solidFill>
                  <a:srgbClr val="000080"/>
                </a:solidFill>
                <a:highlight>
                  <a:srgbClr val="FFFFFF"/>
                </a:highlight>
              </a:rPr>
              <a:t>=</a:t>
            </a:r>
            <a:r>
              <a:rPr lang="en-US" sz="900" dirty="0">
                <a:solidFill>
                  <a:srgbClr val="000000"/>
                </a:solidFill>
                <a:highlight>
                  <a:srgbClr val="FFFFFF"/>
                </a:highlight>
              </a:rPr>
              <a:t> </a:t>
            </a:r>
            <a:r>
              <a:rPr lang="en-US" sz="900" b="1" dirty="0">
                <a:solidFill>
                  <a:srgbClr val="0000FF"/>
                </a:solidFill>
                <a:highlight>
                  <a:srgbClr val="FFFFFF"/>
                </a:highlight>
              </a:rPr>
              <a:t>new</a:t>
            </a:r>
            <a:r>
              <a:rPr lang="en-US" sz="900" dirty="0">
                <a:solidFill>
                  <a:srgbClr val="000000"/>
                </a:solidFill>
                <a:highlight>
                  <a:srgbClr val="FFFFFF"/>
                </a:highlight>
              </a:rPr>
              <a:t> List</a:t>
            </a:r>
            <a:r>
              <a:rPr lang="en-US" sz="900" b="1" dirty="0">
                <a:solidFill>
                  <a:srgbClr val="000080"/>
                </a:solidFill>
                <a:highlight>
                  <a:srgbClr val="FFFFFF"/>
                </a:highlight>
              </a:rPr>
              <a:t>&lt;</a:t>
            </a:r>
            <a:r>
              <a:rPr lang="en-US" sz="900" dirty="0">
                <a:solidFill>
                  <a:srgbClr val="000000"/>
                </a:solidFill>
                <a:highlight>
                  <a:srgbClr val="FFFFFF"/>
                </a:highlight>
              </a:rPr>
              <a:t>Extrusion</a:t>
            </a:r>
            <a:r>
              <a:rPr lang="en-US" sz="900" b="1" dirty="0">
                <a:solidFill>
                  <a:srgbClr val="000080"/>
                </a:solidFill>
                <a:highlight>
                  <a:srgbClr val="FFFFFF"/>
                </a:highlight>
              </a:rPr>
              <a:t>&gt;();</a:t>
            </a:r>
            <a:endParaRPr lang="en-US" sz="900" dirty="0">
              <a:solidFill>
                <a:srgbClr val="000000"/>
              </a:solidFill>
              <a:highlight>
                <a:srgbClr val="FFFFFF"/>
              </a:highlight>
            </a:endParaRPr>
          </a:p>
          <a:p>
            <a:pPr>
              <a:tabLst>
                <a:tab pos="266700" algn="l"/>
              </a:tabLst>
            </a:pPr>
            <a:r>
              <a:rPr lang="de-CH" sz="900" dirty="0">
                <a:solidFill>
                  <a:srgbClr val="FF8000"/>
                </a:solidFill>
                <a:highlight>
                  <a:srgbClr val="FFFFFF"/>
                </a:highlight>
              </a:rPr>
              <a:t>5</a:t>
            </a:r>
            <a:r>
              <a:rPr lang="de-CH" sz="900" dirty="0">
                <a:solidFill>
                  <a:srgbClr val="000000"/>
                </a:solidFill>
                <a:highlight>
                  <a:srgbClr val="FFFFFF"/>
                </a:highlight>
              </a:rPr>
              <a:t> 	    List</a:t>
            </a:r>
            <a:r>
              <a:rPr lang="de-CH" sz="900" b="1" dirty="0">
                <a:solidFill>
                  <a:srgbClr val="000080"/>
                </a:solidFill>
                <a:highlight>
                  <a:srgbClr val="FFFFFF"/>
                </a:highlight>
              </a:rPr>
              <a:t>&lt;</a:t>
            </a:r>
            <a:r>
              <a:rPr lang="de-CH" sz="900" dirty="0">
                <a:solidFill>
                  <a:srgbClr val="000000"/>
                </a:solidFill>
                <a:highlight>
                  <a:srgbClr val="FFFFFF"/>
                </a:highlight>
              </a:rPr>
              <a:t>Rectangle3d</a:t>
            </a:r>
            <a:r>
              <a:rPr lang="de-CH" sz="900" b="1" dirty="0">
                <a:solidFill>
                  <a:srgbClr val="000080"/>
                </a:solidFill>
                <a:highlight>
                  <a:srgbClr val="FFFFFF"/>
                </a:highlight>
              </a:rPr>
              <a:t>&gt;</a:t>
            </a:r>
            <a:r>
              <a:rPr lang="de-CH" sz="900" dirty="0">
                <a:solidFill>
                  <a:srgbClr val="000000"/>
                </a:solidFill>
                <a:highlight>
                  <a:srgbClr val="FFFFFF"/>
                </a:highlight>
              </a:rPr>
              <a:t> </a:t>
            </a:r>
            <a:r>
              <a:rPr lang="de-CH" sz="900" dirty="0" err="1">
                <a:solidFill>
                  <a:srgbClr val="000000"/>
                </a:solidFill>
                <a:highlight>
                  <a:srgbClr val="FFFFFF"/>
                </a:highlight>
              </a:rPr>
              <a:t>collectRectangles</a:t>
            </a:r>
            <a:r>
              <a:rPr lang="de-CH" sz="900" dirty="0">
                <a:solidFill>
                  <a:srgbClr val="000000"/>
                </a:solidFill>
                <a:highlight>
                  <a:srgbClr val="FFFFFF"/>
                </a:highlight>
              </a:rPr>
              <a:t> </a:t>
            </a:r>
            <a:r>
              <a:rPr lang="de-CH" sz="900" b="1" dirty="0">
                <a:solidFill>
                  <a:srgbClr val="000080"/>
                </a:solidFill>
                <a:highlight>
                  <a:srgbClr val="FFFFFF"/>
                </a:highlight>
              </a:rPr>
              <a:t>=</a:t>
            </a:r>
            <a:r>
              <a:rPr lang="de-CH" sz="900" dirty="0">
                <a:solidFill>
                  <a:srgbClr val="000000"/>
                </a:solidFill>
                <a:highlight>
                  <a:srgbClr val="FFFFFF"/>
                </a:highlight>
              </a:rPr>
              <a:t> </a:t>
            </a:r>
            <a:r>
              <a:rPr lang="de-CH" sz="900" b="1" dirty="0" err="1">
                <a:solidFill>
                  <a:srgbClr val="0000FF"/>
                </a:solidFill>
                <a:highlight>
                  <a:srgbClr val="FFFFFF"/>
                </a:highlight>
              </a:rPr>
              <a:t>new</a:t>
            </a:r>
            <a:r>
              <a:rPr lang="de-CH" sz="900" dirty="0">
                <a:solidFill>
                  <a:srgbClr val="000000"/>
                </a:solidFill>
                <a:highlight>
                  <a:srgbClr val="FFFFFF"/>
                </a:highlight>
              </a:rPr>
              <a:t> List</a:t>
            </a:r>
            <a:r>
              <a:rPr lang="de-CH" sz="900" b="1" dirty="0">
                <a:solidFill>
                  <a:srgbClr val="000080"/>
                </a:solidFill>
                <a:highlight>
                  <a:srgbClr val="FFFFFF"/>
                </a:highlight>
              </a:rPr>
              <a:t>&lt;</a:t>
            </a:r>
            <a:r>
              <a:rPr lang="de-CH" sz="900" dirty="0">
                <a:solidFill>
                  <a:srgbClr val="000000"/>
                </a:solidFill>
                <a:highlight>
                  <a:srgbClr val="FFFFFF"/>
                </a:highlight>
              </a:rPr>
              <a:t>Rectangle3d</a:t>
            </a:r>
            <a:r>
              <a:rPr lang="de-CH" sz="900" b="1" dirty="0">
                <a:solidFill>
                  <a:srgbClr val="000080"/>
                </a:solidFill>
                <a:highlight>
                  <a:srgbClr val="FFFFFF"/>
                </a:highlight>
              </a:rPr>
              <a:t>&gt;();</a:t>
            </a:r>
            <a:endParaRPr lang="de-CH" sz="900" dirty="0">
              <a:solidFill>
                <a:srgbClr val="000000"/>
              </a:solidFill>
              <a:highlight>
                <a:srgbClr val="FFFFFF"/>
              </a:highlight>
            </a:endParaRPr>
          </a:p>
          <a:p>
            <a:pPr>
              <a:tabLst>
                <a:tab pos="266700" algn="l"/>
              </a:tabLst>
            </a:pPr>
            <a:r>
              <a:rPr lang="de-CH" sz="900" dirty="0">
                <a:solidFill>
                  <a:srgbClr val="FF8000"/>
                </a:solidFill>
                <a:highlight>
                  <a:srgbClr val="FFFFFF"/>
                </a:highlight>
              </a:rPr>
              <a:t>6</a:t>
            </a:r>
            <a:r>
              <a:rPr lang="de-CH" sz="900" dirty="0">
                <a:solidFill>
                  <a:srgbClr val="000000"/>
                </a:solidFill>
                <a:highlight>
                  <a:srgbClr val="FFFFFF"/>
                </a:highlight>
              </a:rPr>
              <a:t> </a:t>
            </a:r>
          </a:p>
          <a:p>
            <a:pPr>
              <a:tabLst>
                <a:tab pos="266700" algn="l"/>
              </a:tabLst>
            </a:pPr>
            <a:r>
              <a:rPr lang="en-US" sz="900" dirty="0">
                <a:solidFill>
                  <a:srgbClr val="FF8000"/>
                </a:solidFill>
                <a:highlight>
                  <a:srgbClr val="FFFFFF"/>
                </a:highlight>
              </a:rPr>
              <a:t>7</a:t>
            </a:r>
            <a:r>
              <a:rPr lang="en-US" sz="900" dirty="0">
                <a:solidFill>
                  <a:srgbClr val="000000"/>
                </a:solidFill>
                <a:highlight>
                  <a:srgbClr val="FFFFFF"/>
                </a:highlight>
              </a:rPr>
              <a:t> 	    </a:t>
            </a:r>
            <a:r>
              <a:rPr lang="en-US" sz="900" dirty="0">
                <a:solidFill>
                  <a:srgbClr val="008000"/>
                </a:solidFill>
                <a:highlight>
                  <a:srgbClr val="FFFFFF"/>
                </a:highlight>
              </a:rPr>
              <a:t>// -- first loop used for x coordinates</a:t>
            </a:r>
          </a:p>
          <a:p>
            <a:pPr>
              <a:tabLst>
                <a:tab pos="266700" algn="l"/>
              </a:tabLst>
            </a:pPr>
            <a:r>
              <a:rPr lang="de-CH" sz="900" dirty="0">
                <a:solidFill>
                  <a:srgbClr val="FF8000"/>
                </a:solidFill>
                <a:highlight>
                  <a:srgbClr val="FFFFFF"/>
                </a:highlight>
              </a:rPr>
              <a:t>8</a:t>
            </a:r>
            <a:r>
              <a:rPr lang="de-CH" sz="900" dirty="0">
                <a:solidFill>
                  <a:srgbClr val="000000"/>
                </a:solidFill>
                <a:highlight>
                  <a:srgbClr val="FFFFFF"/>
                </a:highlight>
              </a:rPr>
              <a:t> 	    </a:t>
            </a:r>
            <a:r>
              <a:rPr lang="de-CH" sz="900" b="1" dirty="0" err="1">
                <a:solidFill>
                  <a:srgbClr val="0000FF"/>
                </a:solidFill>
                <a:highlight>
                  <a:srgbClr val="FFFFFF"/>
                </a:highlight>
              </a:rPr>
              <a:t>for</a:t>
            </a:r>
            <a:r>
              <a:rPr lang="de-CH" sz="900" b="1" dirty="0">
                <a:solidFill>
                  <a:srgbClr val="000080"/>
                </a:solidFill>
                <a:highlight>
                  <a:srgbClr val="FFFFFF"/>
                </a:highlight>
              </a:rPr>
              <a:t>(</a:t>
            </a:r>
            <a:r>
              <a:rPr lang="de-CH" sz="900" dirty="0" err="1">
                <a:solidFill>
                  <a:srgbClr val="8000FF"/>
                </a:solidFill>
                <a:highlight>
                  <a:srgbClr val="FFFFFF"/>
                </a:highlight>
              </a:rPr>
              <a:t>int</a:t>
            </a:r>
            <a:r>
              <a:rPr lang="de-CH" sz="900" dirty="0">
                <a:solidFill>
                  <a:srgbClr val="000000"/>
                </a:solidFill>
                <a:highlight>
                  <a:srgbClr val="FFFFFF"/>
                </a:highlight>
              </a:rPr>
              <a:t> i </a:t>
            </a:r>
            <a:r>
              <a:rPr lang="de-CH" sz="900" b="1" dirty="0">
                <a:solidFill>
                  <a:srgbClr val="000080"/>
                </a:solidFill>
                <a:highlight>
                  <a:srgbClr val="FFFFFF"/>
                </a:highlight>
              </a:rPr>
              <a:t>=</a:t>
            </a:r>
            <a:r>
              <a:rPr lang="de-CH" sz="900" dirty="0">
                <a:solidFill>
                  <a:srgbClr val="000000"/>
                </a:solidFill>
                <a:highlight>
                  <a:srgbClr val="FFFFFF"/>
                </a:highlight>
              </a:rPr>
              <a:t> </a:t>
            </a:r>
            <a:r>
              <a:rPr lang="de-CH" sz="900" dirty="0">
                <a:solidFill>
                  <a:srgbClr val="FF8000"/>
                </a:solidFill>
                <a:highlight>
                  <a:srgbClr val="FFFFFF"/>
                </a:highlight>
              </a:rPr>
              <a:t>0</a:t>
            </a:r>
            <a:r>
              <a:rPr lang="de-CH" sz="900" b="1" dirty="0">
                <a:solidFill>
                  <a:srgbClr val="000080"/>
                </a:solidFill>
                <a:highlight>
                  <a:srgbClr val="FFFFFF"/>
                </a:highlight>
              </a:rPr>
              <a:t>;</a:t>
            </a:r>
            <a:r>
              <a:rPr lang="de-CH" sz="900" dirty="0">
                <a:solidFill>
                  <a:srgbClr val="000000"/>
                </a:solidFill>
                <a:highlight>
                  <a:srgbClr val="FFFFFF"/>
                </a:highlight>
              </a:rPr>
              <a:t> i </a:t>
            </a:r>
            <a:r>
              <a:rPr lang="de-CH" sz="900" b="1" dirty="0">
                <a:solidFill>
                  <a:srgbClr val="000080"/>
                </a:solidFill>
                <a:highlight>
                  <a:srgbClr val="FFFFFF"/>
                </a:highlight>
              </a:rPr>
              <a:t>&lt;</a:t>
            </a:r>
            <a:r>
              <a:rPr lang="de-CH" sz="900" dirty="0">
                <a:solidFill>
                  <a:srgbClr val="000000"/>
                </a:solidFill>
                <a:highlight>
                  <a:srgbClr val="FFFFFF"/>
                </a:highlight>
              </a:rPr>
              <a:t> </a:t>
            </a:r>
            <a:r>
              <a:rPr lang="de-CH" sz="900" dirty="0" err="1">
                <a:solidFill>
                  <a:srgbClr val="000000"/>
                </a:solidFill>
                <a:highlight>
                  <a:srgbClr val="FFFFFF"/>
                </a:highlight>
              </a:rPr>
              <a:t>iterations</a:t>
            </a:r>
            <a:r>
              <a:rPr lang="de-CH" sz="900" b="1" dirty="0">
                <a:solidFill>
                  <a:srgbClr val="000080"/>
                </a:solidFill>
                <a:highlight>
                  <a:srgbClr val="FFFFFF"/>
                </a:highlight>
              </a:rPr>
              <a:t>;</a:t>
            </a:r>
            <a:r>
              <a:rPr lang="de-CH" sz="900" dirty="0">
                <a:solidFill>
                  <a:srgbClr val="000000"/>
                </a:solidFill>
                <a:highlight>
                  <a:srgbClr val="FFFFFF"/>
                </a:highlight>
              </a:rPr>
              <a:t> i</a:t>
            </a:r>
            <a:r>
              <a:rPr lang="de-CH" sz="900" b="1" dirty="0">
                <a:solidFill>
                  <a:srgbClr val="000080"/>
                </a:solidFill>
                <a:highlight>
                  <a:srgbClr val="FFFFFF"/>
                </a:highlight>
              </a:rPr>
              <a:t>++)</a:t>
            </a:r>
            <a:endParaRPr lang="de-CH" sz="900" dirty="0">
              <a:solidFill>
                <a:srgbClr val="000000"/>
              </a:solidFill>
              <a:highlight>
                <a:srgbClr val="FFFFFF"/>
              </a:highlight>
            </a:endParaRPr>
          </a:p>
          <a:p>
            <a:pPr>
              <a:tabLst>
                <a:tab pos="266700" algn="l"/>
              </a:tabLst>
            </a:pPr>
            <a:r>
              <a:rPr lang="de-CH" sz="900" dirty="0">
                <a:solidFill>
                  <a:srgbClr val="FF8000"/>
                </a:solidFill>
                <a:highlight>
                  <a:srgbClr val="FFFFFF"/>
                </a:highlight>
              </a:rPr>
              <a:t>9</a:t>
            </a:r>
            <a:r>
              <a:rPr lang="de-CH" sz="900" dirty="0">
                <a:solidFill>
                  <a:srgbClr val="000000"/>
                </a:solidFill>
                <a:highlight>
                  <a:srgbClr val="FFFFFF"/>
                </a:highlight>
              </a:rPr>
              <a:t> 	    </a:t>
            </a:r>
            <a:r>
              <a:rPr lang="de-CH" sz="900" b="1" dirty="0">
                <a:solidFill>
                  <a:srgbClr val="000080"/>
                </a:solidFill>
                <a:highlight>
                  <a:srgbClr val="FFFFFF"/>
                </a:highlight>
              </a:rPr>
              <a:t>{</a:t>
            </a:r>
            <a:endParaRPr lang="de-CH" sz="900" dirty="0">
              <a:solidFill>
                <a:srgbClr val="000000"/>
              </a:solidFill>
              <a:highlight>
                <a:srgbClr val="FFFFFF"/>
              </a:highlight>
            </a:endParaRPr>
          </a:p>
          <a:p>
            <a:pPr>
              <a:tabLst>
                <a:tab pos="266700" algn="l"/>
              </a:tabLst>
            </a:pPr>
            <a:r>
              <a:rPr lang="en-US" sz="900" dirty="0">
                <a:solidFill>
                  <a:srgbClr val="FF8000"/>
                </a:solidFill>
                <a:highlight>
                  <a:srgbClr val="FFFFFF"/>
                </a:highlight>
              </a:rPr>
              <a:t>10</a:t>
            </a:r>
            <a:r>
              <a:rPr lang="en-US" sz="900" dirty="0">
                <a:solidFill>
                  <a:srgbClr val="000000"/>
                </a:solidFill>
                <a:highlight>
                  <a:srgbClr val="FFFFFF"/>
                </a:highlight>
              </a:rPr>
              <a:t>	      </a:t>
            </a:r>
            <a:r>
              <a:rPr lang="en-US" sz="900" dirty="0">
                <a:solidFill>
                  <a:srgbClr val="008000"/>
                </a:solidFill>
                <a:highlight>
                  <a:srgbClr val="FFFFFF"/>
                </a:highlight>
              </a:rPr>
              <a:t>// -- second loop used for y coordinates</a:t>
            </a:r>
          </a:p>
          <a:p>
            <a:pPr>
              <a:tabLst>
                <a:tab pos="266700" algn="l"/>
              </a:tabLst>
            </a:pPr>
            <a:r>
              <a:rPr lang="de-CH" sz="900" dirty="0">
                <a:solidFill>
                  <a:srgbClr val="FF8000"/>
                </a:solidFill>
                <a:highlight>
                  <a:srgbClr val="FFFFFF"/>
                </a:highlight>
              </a:rPr>
              <a:t>11</a:t>
            </a:r>
            <a:r>
              <a:rPr lang="de-CH" sz="900" dirty="0">
                <a:solidFill>
                  <a:srgbClr val="000000"/>
                </a:solidFill>
                <a:highlight>
                  <a:srgbClr val="FFFFFF"/>
                </a:highlight>
              </a:rPr>
              <a:t>	      </a:t>
            </a:r>
            <a:r>
              <a:rPr lang="de-CH" sz="900" b="1" dirty="0" err="1">
                <a:solidFill>
                  <a:srgbClr val="0000FF"/>
                </a:solidFill>
                <a:highlight>
                  <a:srgbClr val="FFFFFF"/>
                </a:highlight>
              </a:rPr>
              <a:t>for</a:t>
            </a:r>
            <a:r>
              <a:rPr lang="de-CH" sz="900" b="1" dirty="0">
                <a:solidFill>
                  <a:srgbClr val="000080"/>
                </a:solidFill>
                <a:highlight>
                  <a:srgbClr val="FFFFFF"/>
                </a:highlight>
              </a:rPr>
              <a:t>(</a:t>
            </a:r>
            <a:r>
              <a:rPr lang="de-CH" sz="900" dirty="0" err="1">
                <a:solidFill>
                  <a:srgbClr val="8000FF"/>
                </a:solidFill>
                <a:highlight>
                  <a:srgbClr val="FFFFFF"/>
                </a:highlight>
              </a:rPr>
              <a:t>int</a:t>
            </a:r>
            <a:r>
              <a:rPr lang="de-CH" sz="900" dirty="0">
                <a:solidFill>
                  <a:srgbClr val="000000"/>
                </a:solidFill>
                <a:highlight>
                  <a:srgbClr val="FFFFFF"/>
                </a:highlight>
              </a:rPr>
              <a:t> k </a:t>
            </a:r>
            <a:r>
              <a:rPr lang="de-CH" sz="900" b="1" dirty="0">
                <a:solidFill>
                  <a:srgbClr val="000080"/>
                </a:solidFill>
                <a:highlight>
                  <a:srgbClr val="FFFFFF"/>
                </a:highlight>
              </a:rPr>
              <a:t>=</a:t>
            </a:r>
            <a:r>
              <a:rPr lang="de-CH" sz="900" dirty="0">
                <a:solidFill>
                  <a:srgbClr val="000000"/>
                </a:solidFill>
                <a:highlight>
                  <a:srgbClr val="FFFFFF"/>
                </a:highlight>
              </a:rPr>
              <a:t> </a:t>
            </a:r>
            <a:r>
              <a:rPr lang="de-CH" sz="900" dirty="0">
                <a:solidFill>
                  <a:srgbClr val="FF8000"/>
                </a:solidFill>
                <a:highlight>
                  <a:srgbClr val="FFFFFF"/>
                </a:highlight>
              </a:rPr>
              <a:t>0</a:t>
            </a:r>
            <a:r>
              <a:rPr lang="de-CH" sz="900" b="1" dirty="0">
                <a:solidFill>
                  <a:srgbClr val="000080"/>
                </a:solidFill>
                <a:highlight>
                  <a:srgbClr val="FFFFFF"/>
                </a:highlight>
              </a:rPr>
              <a:t>;</a:t>
            </a:r>
            <a:r>
              <a:rPr lang="de-CH" sz="900" dirty="0">
                <a:solidFill>
                  <a:srgbClr val="000000"/>
                </a:solidFill>
                <a:highlight>
                  <a:srgbClr val="FFFFFF"/>
                </a:highlight>
              </a:rPr>
              <a:t> k </a:t>
            </a:r>
            <a:r>
              <a:rPr lang="de-CH" sz="900" b="1" dirty="0">
                <a:solidFill>
                  <a:srgbClr val="000080"/>
                </a:solidFill>
                <a:highlight>
                  <a:srgbClr val="FFFFFF"/>
                </a:highlight>
              </a:rPr>
              <a:t>&lt;</a:t>
            </a:r>
            <a:r>
              <a:rPr lang="de-CH" sz="900" dirty="0">
                <a:solidFill>
                  <a:srgbClr val="000000"/>
                </a:solidFill>
                <a:highlight>
                  <a:srgbClr val="FFFFFF"/>
                </a:highlight>
              </a:rPr>
              <a:t> </a:t>
            </a:r>
            <a:r>
              <a:rPr lang="de-CH" sz="900" dirty="0" err="1">
                <a:solidFill>
                  <a:srgbClr val="000000"/>
                </a:solidFill>
                <a:highlight>
                  <a:srgbClr val="FFFFFF"/>
                </a:highlight>
              </a:rPr>
              <a:t>iterations</a:t>
            </a:r>
            <a:r>
              <a:rPr lang="de-CH" sz="900" b="1" dirty="0">
                <a:solidFill>
                  <a:srgbClr val="000080"/>
                </a:solidFill>
                <a:highlight>
                  <a:srgbClr val="FFFFFF"/>
                </a:highlight>
              </a:rPr>
              <a:t>;</a:t>
            </a:r>
            <a:r>
              <a:rPr lang="de-CH" sz="900" dirty="0">
                <a:solidFill>
                  <a:srgbClr val="000000"/>
                </a:solidFill>
                <a:highlight>
                  <a:srgbClr val="FFFFFF"/>
                </a:highlight>
              </a:rPr>
              <a:t> k</a:t>
            </a:r>
            <a:r>
              <a:rPr lang="de-CH" sz="900" b="1" dirty="0">
                <a:solidFill>
                  <a:srgbClr val="000080"/>
                </a:solidFill>
                <a:highlight>
                  <a:srgbClr val="FFFFFF"/>
                </a:highlight>
              </a:rPr>
              <a:t>++)</a:t>
            </a:r>
            <a:endParaRPr lang="de-CH" sz="900" dirty="0">
              <a:solidFill>
                <a:srgbClr val="000000"/>
              </a:solidFill>
              <a:highlight>
                <a:srgbClr val="FFFFFF"/>
              </a:highlight>
            </a:endParaRPr>
          </a:p>
          <a:p>
            <a:pPr>
              <a:tabLst>
                <a:tab pos="266700" algn="l"/>
              </a:tabLst>
            </a:pPr>
            <a:r>
              <a:rPr lang="de-CH" sz="900" dirty="0">
                <a:solidFill>
                  <a:srgbClr val="FF8000"/>
                </a:solidFill>
                <a:highlight>
                  <a:srgbClr val="FFFFFF"/>
                </a:highlight>
              </a:rPr>
              <a:t>12</a:t>
            </a:r>
            <a:r>
              <a:rPr lang="de-CH" sz="900" dirty="0">
                <a:solidFill>
                  <a:srgbClr val="000000"/>
                </a:solidFill>
                <a:highlight>
                  <a:srgbClr val="FFFFFF"/>
                </a:highlight>
              </a:rPr>
              <a:t>	      </a:t>
            </a:r>
            <a:r>
              <a:rPr lang="de-CH" sz="900" b="1" dirty="0">
                <a:solidFill>
                  <a:srgbClr val="000080"/>
                </a:solidFill>
                <a:highlight>
                  <a:srgbClr val="FFFFFF"/>
                </a:highlight>
              </a:rPr>
              <a:t>{</a:t>
            </a:r>
            <a:endParaRPr lang="de-CH" sz="900" dirty="0">
              <a:solidFill>
                <a:srgbClr val="000000"/>
              </a:solidFill>
              <a:highlight>
                <a:srgbClr val="FFFFFF"/>
              </a:highlight>
            </a:endParaRPr>
          </a:p>
          <a:p>
            <a:pPr>
              <a:tabLst>
                <a:tab pos="266700" algn="l"/>
              </a:tabLst>
            </a:pPr>
            <a:r>
              <a:rPr lang="de-CH" sz="900" dirty="0">
                <a:solidFill>
                  <a:srgbClr val="FF8000"/>
                </a:solidFill>
                <a:highlight>
                  <a:srgbClr val="FFFFFF"/>
                </a:highlight>
              </a:rPr>
              <a:t>13</a:t>
            </a:r>
            <a:r>
              <a:rPr lang="de-CH" sz="900" dirty="0">
                <a:solidFill>
                  <a:srgbClr val="000000"/>
                </a:solidFill>
                <a:highlight>
                  <a:srgbClr val="FFFFFF"/>
                </a:highlight>
              </a:rPr>
              <a:t>	        </a:t>
            </a:r>
            <a:r>
              <a:rPr lang="de-CH" sz="900" dirty="0">
                <a:solidFill>
                  <a:srgbClr val="008000"/>
                </a:solidFill>
                <a:highlight>
                  <a:srgbClr val="FFFFFF"/>
                </a:highlight>
              </a:rPr>
              <a:t>// -- </a:t>
            </a:r>
            <a:r>
              <a:rPr lang="de-CH" sz="900" dirty="0" err="1">
                <a:solidFill>
                  <a:srgbClr val="008000"/>
                </a:solidFill>
                <a:highlight>
                  <a:srgbClr val="FFFFFF"/>
                </a:highlight>
              </a:rPr>
              <a:t>create</a:t>
            </a:r>
            <a:r>
              <a:rPr lang="de-CH" sz="900" dirty="0">
                <a:solidFill>
                  <a:srgbClr val="008000"/>
                </a:solidFill>
                <a:highlight>
                  <a:srgbClr val="FFFFFF"/>
                </a:highlight>
              </a:rPr>
              <a:t> </a:t>
            </a:r>
            <a:r>
              <a:rPr lang="de-CH" sz="900" dirty="0" err="1">
                <a:solidFill>
                  <a:srgbClr val="008000"/>
                </a:solidFill>
                <a:highlight>
                  <a:srgbClr val="FFFFFF"/>
                </a:highlight>
              </a:rPr>
              <a:t>the</a:t>
            </a:r>
            <a:r>
              <a:rPr lang="de-CH" sz="900" dirty="0">
                <a:solidFill>
                  <a:srgbClr val="008000"/>
                </a:solidFill>
                <a:highlight>
                  <a:srgbClr val="FFFFFF"/>
                </a:highlight>
              </a:rPr>
              <a:t> </a:t>
            </a:r>
            <a:r>
              <a:rPr lang="de-CH" sz="900" dirty="0" err="1">
                <a:solidFill>
                  <a:srgbClr val="008000"/>
                </a:solidFill>
                <a:highlight>
                  <a:srgbClr val="FFFFFF"/>
                </a:highlight>
              </a:rPr>
              <a:t>rectangles</a:t>
            </a:r>
            <a:endParaRPr lang="de-CH" sz="900" dirty="0">
              <a:solidFill>
                <a:srgbClr val="008000"/>
              </a:solidFill>
              <a:highlight>
                <a:srgbClr val="FFFFFF"/>
              </a:highlight>
            </a:endParaRPr>
          </a:p>
          <a:p>
            <a:pPr>
              <a:tabLst>
                <a:tab pos="266700" algn="l"/>
              </a:tabLst>
            </a:pPr>
            <a:r>
              <a:rPr lang="de-CH" sz="900" dirty="0">
                <a:solidFill>
                  <a:srgbClr val="FF8000"/>
                </a:solidFill>
                <a:highlight>
                  <a:srgbClr val="FFFFFF"/>
                </a:highlight>
              </a:rPr>
              <a:t>14</a:t>
            </a:r>
            <a:r>
              <a:rPr lang="de-CH" sz="900" dirty="0">
                <a:solidFill>
                  <a:srgbClr val="000000"/>
                </a:solidFill>
                <a:highlight>
                  <a:srgbClr val="FFFFFF"/>
                </a:highlight>
              </a:rPr>
              <a:t>	        Rectangle3d </a:t>
            </a:r>
            <a:r>
              <a:rPr lang="de-CH" sz="900" dirty="0" err="1">
                <a:solidFill>
                  <a:srgbClr val="000000"/>
                </a:solidFill>
                <a:highlight>
                  <a:srgbClr val="FFFFFF"/>
                </a:highlight>
              </a:rPr>
              <a:t>myRectangle</a:t>
            </a:r>
            <a:r>
              <a:rPr lang="de-CH" sz="900" dirty="0">
                <a:solidFill>
                  <a:srgbClr val="000000"/>
                </a:solidFill>
                <a:highlight>
                  <a:srgbClr val="FFFFFF"/>
                </a:highlight>
              </a:rPr>
              <a:t> </a:t>
            </a:r>
            <a:r>
              <a:rPr lang="de-CH" sz="900" b="1" dirty="0">
                <a:solidFill>
                  <a:srgbClr val="000080"/>
                </a:solidFill>
                <a:highlight>
                  <a:srgbClr val="FFFFFF"/>
                </a:highlight>
              </a:rPr>
              <a:t>=</a:t>
            </a:r>
            <a:r>
              <a:rPr lang="de-CH" sz="900" dirty="0">
                <a:solidFill>
                  <a:srgbClr val="000000"/>
                </a:solidFill>
                <a:highlight>
                  <a:srgbClr val="FFFFFF"/>
                </a:highlight>
              </a:rPr>
              <a:t> </a:t>
            </a:r>
            <a:r>
              <a:rPr lang="de-CH" sz="900" dirty="0" err="1">
                <a:solidFill>
                  <a:srgbClr val="000000"/>
                </a:solidFill>
                <a:highlight>
                  <a:srgbClr val="FFFFFF"/>
                </a:highlight>
              </a:rPr>
              <a:t>CreateRectangles</a:t>
            </a:r>
            <a:r>
              <a:rPr lang="de-CH" sz="900" b="1" dirty="0">
                <a:solidFill>
                  <a:srgbClr val="000080"/>
                </a:solidFill>
                <a:highlight>
                  <a:srgbClr val="FFFFFF"/>
                </a:highlight>
              </a:rPr>
              <a:t>(</a:t>
            </a:r>
            <a:r>
              <a:rPr lang="de-CH" sz="900" dirty="0">
                <a:solidFill>
                  <a:srgbClr val="000000"/>
                </a:solidFill>
                <a:highlight>
                  <a:srgbClr val="FFFFFF"/>
                </a:highlight>
              </a:rPr>
              <a:t>i</a:t>
            </a:r>
            <a:r>
              <a:rPr lang="de-CH" sz="900" b="1" dirty="0">
                <a:solidFill>
                  <a:srgbClr val="000080"/>
                </a:solidFill>
                <a:highlight>
                  <a:srgbClr val="FFFFFF"/>
                </a:highlight>
              </a:rPr>
              <a:t>,</a:t>
            </a:r>
            <a:r>
              <a:rPr lang="de-CH" sz="900" dirty="0">
                <a:solidFill>
                  <a:srgbClr val="000000"/>
                </a:solidFill>
                <a:highlight>
                  <a:srgbClr val="FFFFFF"/>
                </a:highlight>
              </a:rPr>
              <a:t> k</a:t>
            </a:r>
            <a:r>
              <a:rPr lang="de-CH" sz="900" b="1" dirty="0">
                <a:solidFill>
                  <a:srgbClr val="000080"/>
                </a:solidFill>
                <a:highlight>
                  <a:srgbClr val="FFFFFF"/>
                </a:highlight>
              </a:rPr>
              <a:t>);</a:t>
            </a:r>
            <a:endParaRPr lang="de-CH" sz="900" dirty="0">
              <a:solidFill>
                <a:srgbClr val="000000"/>
              </a:solidFill>
              <a:highlight>
                <a:srgbClr val="FFFFFF"/>
              </a:highlight>
            </a:endParaRPr>
          </a:p>
          <a:p>
            <a:pPr>
              <a:tabLst>
                <a:tab pos="266700" algn="l"/>
              </a:tabLst>
            </a:pPr>
            <a:r>
              <a:rPr lang="de-CH" sz="900" dirty="0">
                <a:solidFill>
                  <a:srgbClr val="FF8000"/>
                </a:solidFill>
                <a:highlight>
                  <a:srgbClr val="FFFFFF"/>
                </a:highlight>
              </a:rPr>
              <a:t>15</a:t>
            </a:r>
            <a:r>
              <a:rPr lang="de-CH" sz="900" dirty="0">
                <a:solidFill>
                  <a:srgbClr val="000000"/>
                </a:solidFill>
                <a:highlight>
                  <a:srgbClr val="FFFFFF"/>
                </a:highlight>
              </a:rPr>
              <a:t>	        </a:t>
            </a:r>
            <a:r>
              <a:rPr lang="de-CH" sz="900" dirty="0" err="1">
                <a:solidFill>
                  <a:srgbClr val="000000"/>
                </a:solidFill>
                <a:highlight>
                  <a:srgbClr val="FFFFFF"/>
                </a:highlight>
              </a:rPr>
              <a:t>collectRectangles</a:t>
            </a:r>
            <a:r>
              <a:rPr lang="de-CH" sz="900" b="1" dirty="0" err="1">
                <a:solidFill>
                  <a:srgbClr val="000080"/>
                </a:solidFill>
                <a:highlight>
                  <a:srgbClr val="FFFFFF"/>
                </a:highlight>
              </a:rPr>
              <a:t>.</a:t>
            </a:r>
            <a:r>
              <a:rPr lang="de-CH" sz="900" dirty="0" err="1">
                <a:solidFill>
                  <a:srgbClr val="000000"/>
                </a:solidFill>
                <a:highlight>
                  <a:srgbClr val="FFFFFF"/>
                </a:highlight>
              </a:rPr>
              <a:t>Add</a:t>
            </a:r>
            <a:r>
              <a:rPr lang="de-CH" sz="900" b="1" dirty="0">
                <a:solidFill>
                  <a:srgbClr val="000080"/>
                </a:solidFill>
                <a:highlight>
                  <a:srgbClr val="FFFFFF"/>
                </a:highlight>
              </a:rPr>
              <a:t>(</a:t>
            </a:r>
            <a:r>
              <a:rPr lang="de-CH" sz="900" dirty="0" err="1">
                <a:solidFill>
                  <a:srgbClr val="000000"/>
                </a:solidFill>
                <a:highlight>
                  <a:srgbClr val="FFFFFF"/>
                </a:highlight>
              </a:rPr>
              <a:t>myRectangle</a:t>
            </a:r>
            <a:r>
              <a:rPr lang="de-CH" sz="900" b="1" dirty="0">
                <a:solidFill>
                  <a:srgbClr val="000080"/>
                </a:solidFill>
                <a:highlight>
                  <a:srgbClr val="FFFFFF"/>
                </a:highlight>
              </a:rPr>
              <a:t>);</a:t>
            </a:r>
            <a:endParaRPr lang="de-CH" sz="900" dirty="0">
              <a:solidFill>
                <a:srgbClr val="000000"/>
              </a:solidFill>
              <a:highlight>
                <a:srgbClr val="FFFFFF"/>
              </a:highlight>
            </a:endParaRPr>
          </a:p>
          <a:p>
            <a:pPr>
              <a:tabLst>
                <a:tab pos="266700" algn="l"/>
              </a:tabLst>
            </a:pPr>
            <a:r>
              <a:rPr lang="de-CH" sz="900" dirty="0">
                <a:solidFill>
                  <a:srgbClr val="FF8000"/>
                </a:solidFill>
                <a:highlight>
                  <a:srgbClr val="FFFFFF"/>
                </a:highlight>
              </a:rPr>
              <a:t>16</a:t>
            </a:r>
            <a:r>
              <a:rPr lang="de-CH" sz="900" dirty="0">
                <a:solidFill>
                  <a:srgbClr val="000000"/>
                </a:solidFill>
                <a:highlight>
                  <a:srgbClr val="FFFFFF"/>
                </a:highlight>
              </a:rPr>
              <a:t>	      </a:t>
            </a:r>
            <a:r>
              <a:rPr lang="de-CH" sz="900" b="1" dirty="0">
                <a:solidFill>
                  <a:srgbClr val="000080"/>
                </a:solidFill>
                <a:highlight>
                  <a:srgbClr val="FFFFFF"/>
                </a:highlight>
              </a:rPr>
              <a:t>}</a:t>
            </a:r>
            <a:endParaRPr lang="de-CH" sz="900" dirty="0">
              <a:solidFill>
                <a:srgbClr val="000000"/>
              </a:solidFill>
              <a:highlight>
                <a:srgbClr val="FFFFFF"/>
              </a:highlight>
            </a:endParaRPr>
          </a:p>
          <a:p>
            <a:pPr>
              <a:tabLst>
                <a:tab pos="266700" algn="l"/>
              </a:tabLst>
            </a:pPr>
            <a:r>
              <a:rPr lang="de-CH" sz="900" dirty="0">
                <a:solidFill>
                  <a:srgbClr val="FF8000"/>
                </a:solidFill>
                <a:highlight>
                  <a:srgbClr val="FFFFFF"/>
                </a:highlight>
              </a:rPr>
              <a:t>17</a:t>
            </a:r>
            <a:r>
              <a:rPr lang="de-CH" sz="900" dirty="0">
                <a:solidFill>
                  <a:srgbClr val="000000"/>
                </a:solidFill>
                <a:highlight>
                  <a:srgbClr val="FFFFFF"/>
                </a:highlight>
              </a:rPr>
              <a:t>	    </a:t>
            </a:r>
            <a:r>
              <a:rPr lang="de-CH" sz="900" b="1" dirty="0">
                <a:solidFill>
                  <a:srgbClr val="000080"/>
                </a:solidFill>
                <a:highlight>
                  <a:srgbClr val="FFFFFF"/>
                </a:highlight>
              </a:rPr>
              <a:t>}</a:t>
            </a:r>
            <a:endParaRPr lang="de-CH" sz="900" dirty="0">
              <a:solidFill>
                <a:srgbClr val="000000"/>
              </a:solidFill>
              <a:highlight>
                <a:srgbClr val="FFFFFF"/>
              </a:highlight>
            </a:endParaRPr>
          </a:p>
          <a:p>
            <a:pPr>
              <a:tabLst>
                <a:tab pos="266700" algn="l"/>
              </a:tabLst>
            </a:pPr>
            <a:r>
              <a:rPr lang="en-US" sz="900" dirty="0">
                <a:solidFill>
                  <a:srgbClr val="FF8000"/>
                </a:solidFill>
                <a:highlight>
                  <a:srgbClr val="FFFFFF"/>
                </a:highlight>
              </a:rPr>
              <a:t>18</a:t>
            </a:r>
            <a:r>
              <a:rPr lang="en-US" sz="900" dirty="0">
                <a:solidFill>
                  <a:srgbClr val="000000"/>
                </a:solidFill>
                <a:highlight>
                  <a:srgbClr val="FFFFFF"/>
                </a:highlight>
              </a:rPr>
              <a:t>	    </a:t>
            </a:r>
            <a:r>
              <a:rPr lang="en-US" sz="900" dirty="0">
                <a:solidFill>
                  <a:srgbClr val="008000"/>
                </a:solidFill>
                <a:highlight>
                  <a:srgbClr val="FFFFFF"/>
                </a:highlight>
              </a:rPr>
              <a:t>// -- add the input rectangle to the list to block growth in a corridor :)</a:t>
            </a:r>
          </a:p>
          <a:p>
            <a:pPr>
              <a:tabLst>
                <a:tab pos="266700" algn="l"/>
              </a:tabLst>
            </a:pPr>
            <a:r>
              <a:rPr lang="de-CH" sz="900" dirty="0">
                <a:solidFill>
                  <a:srgbClr val="FF8000"/>
                </a:solidFill>
                <a:highlight>
                  <a:srgbClr val="FFFFFF"/>
                </a:highlight>
              </a:rPr>
              <a:t>19</a:t>
            </a:r>
            <a:r>
              <a:rPr lang="de-CH" sz="900" dirty="0">
                <a:solidFill>
                  <a:srgbClr val="000000"/>
                </a:solidFill>
                <a:highlight>
                  <a:srgbClr val="FFFFFF"/>
                </a:highlight>
              </a:rPr>
              <a:t>	    </a:t>
            </a:r>
            <a:r>
              <a:rPr lang="de-CH" sz="900" b="1" dirty="0" err="1">
                <a:solidFill>
                  <a:srgbClr val="0000FF"/>
                </a:solidFill>
                <a:highlight>
                  <a:srgbClr val="FFFFFF"/>
                </a:highlight>
              </a:rPr>
              <a:t>if</a:t>
            </a:r>
            <a:r>
              <a:rPr lang="de-CH" sz="900" b="1" dirty="0">
                <a:solidFill>
                  <a:srgbClr val="000080"/>
                </a:solidFill>
                <a:highlight>
                  <a:srgbClr val="FFFFFF"/>
                </a:highlight>
              </a:rPr>
              <a:t>(!</a:t>
            </a:r>
            <a:r>
              <a:rPr lang="de-CH" sz="900" dirty="0" err="1">
                <a:solidFill>
                  <a:srgbClr val="000000"/>
                </a:solidFill>
                <a:highlight>
                  <a:srgbClr val="FFFFFF"/>
                </a:highlight>
              </a:rPr>
              <a:t>rect</a:t>
            </a:r>
            <a:r>
              <a:rPr lang="de-CH" sz="900" b="1" dirty="0" err="1">
                <a:solidFill>
                  <a:srgbClr val="000080"/>
                </a:solidFill>
                <a:highlight>
                  <a:srgbClr val="FFFFFF"/>
                </a:highlight>
              </a:rPr>
              <a:t>.</a:t>
            </a:r>
            <a:r>
              <a:rPr lang="de-CH" sz="900" dirty="0" err="1">
                <a:solidFill>
                  <a:srgbClr val="000000"/>
                </a:solidFill>
                <a:highlight>
                  <a:srgbClr val="FFFFFF"/>
                </a:highlight>
              </a:rPr>
              <a:t>Equals</a:t>
            </a:r>
            <a:r>
              <a:rPr lang="de-CH" sz="900" b="1" dirty="0">
                <a:solidFill>
                  <a:srgbClr val="000080"/>
                </a:solidFill>
                <a:highlight>
                  <a:srgbClr val="FFFFFF"/>
                </a:highlight>
              </a:rPr>
              <a:t>(</a:t>
            </a:r>
            <a:r>
              <a:rPr lang="de-CH" sz="900" b="1" dirty="0">
                <a:solidFill>
                  <a:srgbClr val="0000FF"/>
                </a:solidFill>
                <a:highlight>
                  <a:srgbClr val="FFFFFF"/>
                </a:highlight>
              </a:rPr>
              <a:t>null</a:t>
            </a:r>
            <a:r>
              <a:rPr lang="de-CH" sz="900" b="1" dirty="0">
                <a:solidFill>
                  <a:srgbClr val="000080"/>
                </a:solidFill>
                <a:highlight>
                  <a:srgbClr val="FFFFFF"/>
                </a:highlight>
              </a:rPr>
              <a:t>))</a:t>
            </a:r>
            <a:r>
              <a:rPr lang="de-CH" sz="900" dirty="0">
                <a:solidFill>
                  <a:srgbClr val="000000"/>
                </a:solidFill>
                <a:highlight>
                  <a:srgbClr val="FFFFFF"/>
                </a:highlight>
              </a:rPr>
              <a:t> </a:t>
            </a:r>
            <a:r>
              <a:rPr lang="de-CH" sz="900" dirty="0" err="1">
                <a:solidFill>
                  <a:srgbClr val="000000"/>
                </a:solidFill>
                <a:highlight>
                  <a:srgbClr val="FFFFFF"/>
                </a:highlight>
              </a:rPr>
              <a:t>collectRectangles</a:t>
            </a:r>
            <a:r>
              <a:rPr lang="de-CH" sz="900" b="1" dirty="0" err="1">
                <a:solidFill>
                  <a:srgbClr val="000080"/>
                </a:solidFill>
                <a:highlight>
                  <a:srgbClr val="FFFFFF"/>
                </a:highlight>
              </a:rPr>
              <a:t>.</a:t>
            </a:r>
            <a:r>
              <a:rPr lang="de-CH" sz="900" dirty="0" err="1">
                <a:solidFill>
                  <a:srgbClr val="000000"/>
                </a:solidFill>
                <a:highlight>
                  <a:srgbClr val="FFFFFF"/>
                </a:highlight>
              </a:rPr>
              <a:t>Add</a:t>
            </a:r>
            <a:r>
              <a:rPr lang="de-CH" sz="900" b="1" dirty="0">
                <a:solidFill>
                  <a:srgbClr val="000080"/>
                </a:solidFill>
                <a:highlight>
                  <a:srgbClr val="FFFFFF"/>
                </a:highlight>
              </a:rPr>
              <a:t>(</a:t>
            </a:r>
            <a:r>
              <a:rPr lang="de-CH" sz="900" dirty="0" err="1">
                <a:solidFill>
                  <a:srgbClr val="000000"/>
                </a:solidFill>
                <a:highlight>
                  <a:srgbClr val="FFFFFF"/>
                </a:highlight>
              </a:rPr>
              <a:t>rect</a:t>
            </a:r>
            <a:r>
              <a:rPr lang="de-CH" sz="900" b="1" dirty="0">
                <a:solidFill>
                  <a:srgbClr val="000080"/>
                </a:solidFill>
                <a:highlight>
                  <a:srgbClr val="FFFFFF"/>
                </a:highlight>
              </a:rPr>
              <a:t>);</a:t>
            </a:r>
            <a:endParaRPr lang="de-CH" sz="900" dirty="0">
              <a:solidFill>
                <a:srgbClr val="000000"/>
              </a:solidFill>
              <a:highlight>
                <a:srgbClr val="FFFFFF"/>
              </a:highlight>
            </a:endParaRPr>
          </a:p>
          <a:p>
            <a:pPr>
              <a:tabLst>
                <a:tab pos="266700" algn="l"/>
              </a:tabLst>
            </a:pPr>
            <a:r>
              <a:rPr lang="de-CH" sz="900" dirty="0">
                <a:solidFill>
                  <a:srgbClr val="FF8000"/>
                </a:solidFill>
                <a:highlight>
                  <a:srgbClr val="FFFFFF"/>
                </a:highlight>
              </a:rPr>
              <a:t>20</a:t>
            </a:r>
            <a:endParaRPr lang="de-CH" sz="900" dirty="0">
              <a:solidFill>
                <a:srgbClr val="000000"/>
              </a:solidFill>
              <a:highlight>
                <a:srgbClr val="FFFFFF"/>
              </a:highlight>
            </a:endParaRPr>
          </a:p>
          <a:p>
            <a:pPr>
              <a:tabLst>
                <a:tab pos="266700" algn="l"/>
              </a:tabLst>
            </a:pPr>
            <a:r>
              <a:rPr lang="de-CH" sz="900" dirty="0">
                <a:solidFill>
                  <a:srgbClr val="FF8000"/>
                </a:solidFill>
                <a:highlight>
                  <a:srgbClr val="FFFFFF"/>
                </a:highlight>
              </a:rPr>
              <a:t>21</a:t>
            </a:r>
            <a:r>
              <a:rPr lang="de-CH" sz="900" dirty="0">
                <a:solidFill>
                  <a:srgbClr val="000000"/>
                </a:solidFill>
                <a:highlight>
                  <a:srgbClr val="FFFFFF"/>
                </a:highlight>
              </a:rPr>
              <a:t>	    </a:t>
            </a:r>
            <a:r>
              <a:rPr lang="de-CH" sz="900" dirty="0">
                <a:solidFill>
                  <a:srgbClr val="008000"/>
                </a:solidFill>
                <a:highlight>
                  <a:srgbClr val="FFFFFF"/>
                </a:highlight>
              </a:rPr>
              <a:t>// -- </a:t>
            </a:r>
            <a:r>
              <a:rPr lang="de-CH" sz="900" dirty="0" err="1">
                <a:solidFill>
                  <a:srgbClr val="008000"/>
                </a:solidFill>
                <a:highlight>
                  <a:srgbClr val="FFFFFF"/>
                </a:highlight>
              </a:rPr>
              <a:t>grow</a:t>
            </a:r>
            <a:r>
              <a:rPr lang="de-CH" sz="900" dirty="0">
                <a:solidFill>
                  <a:srgbClr val="008000"/>
                </a:solidFill>
                <a:highlight>
                  <a:srgbClr val="FFFFFF"/>
                </a:highlight>
              </a:rPr>
              <a:t> </a:t>
            </a:r>
            <a:r>
              <a:rPr lang="de-CH" sz="900" dirty="0" err="1">
                <a:solidFill>
                  <a:srgbClr val="008000"/>
                </a:solidFill>
                <a:highlight>
                  <a:srgbClr val="FFFFFF"/>
                </a:highlight>
              </a:rPr>
              <a:t>rectangles</a:t>
            </a:r>
            <a:endParaRPr lang="de-CH" sz="900" dirty="0">
              <a:solidFill>
                <a:srgbClr val="008000"/>
              </a:solidFill>
              <a:highlight>
                <a:srgbClr val="FFFFFF"/>
              </a:highlight>
            </a:endParaRPr>
          </a:p>
          <a:p>
            <a:pPr>
              <a:tabLst>
                <a:tab pos="266700" algn="l"/>
              </a:tabLst>
            </a:pPr>
            <a:r>
              <a:rPr lang="de-CH" sz="900" dirty="0">
                <a:solidFill>
                  <a:srgbClr val="FF8000"/>
                </a:solidFill>
                <a:highlight>
                  <a:srgbClr val="FFFFFF"/>
                </a:highlight>
              </a:rPr>
              <a:t>22</a:t>
            </a:r>
            <a:r>
              <a:rPr lang="de-CH" sz="900" dirty="0">
                <a:solidFill>
                  <a:srgbClr val="000000"/>
                </a:solidFill>
                <a:highlight>
                  <a:srgbClr val="FFFFFF"/>
                </a:highlight>
              </a:rPr>
              <a:t>	    List</a:t>
            </a:r>
            <a:r>
              <a:rPr lang="de-CH" sz="900" b="1" dirty="0">
                <a:solidFill>
                  <a:srgbClr val="000080"/>
                </a:solidFill>
                <a:highlight>
                  <a:srgbClr val="FFFFFF"/>
                </a:highlight>
              </a:rPr>
              <a:t>&lt;</a:t>
            </a:r>
            <a:r>
              <a:rPr lang="de-CH" sz="900" dirty="0">
                <a:solidFill>
                  <a:srgbClr val="000000"/>
                </a:solidFill>
                <a:highlight>
                  <a:srgbClr val="FFFFFF"/>
                </a:highlight>
              </a:rPr>
              <a:t>Rectangle3d</a:t>
            </a:r>
            <a:r>
              <a:rPr lang="de-CH" sz="900" b="1" dirty="0">
                <a:solidFill>
                  <a:srgbClr val="000080"/>
                </a:solidFill>
                <a:highlight>
                  <a:srgbClr val="FFFFFF"/>
                </a:highlight>
              </a:rPr>
              <a:t>&gt;</a:t>
            </a:r>
            <a:r>
              <a:rPr lang="de-CH" sz="900" dirty="0">
                <a:solidFill>
                  <a:srgbClr val="000000"/>
                </a:solidFill>
                <a:highlight>
                  <a:srgbClr val="FFFFFF"/>
                </a:highlight>
              </a:rPr>
              <a:t> </a:t>
            </a:r>
            <a:r>
              <a:rPr lang="de-CH" sz="900" dirty="0" err="1">
                <a:solidFill>
                  <a:srgbClr val="000000"/>
                </a:solidFill>
                <a:highlight>
                  <a:srgbClr val="FFFFFF"/>
                </a:highlight>
              </a:rPr>
              <a:t>growCadidates</a:t>
            </a:r>
            <a:r>
              <a:rPr lang="de-CH" sz="900" dirty="0">
                <a:solidFill>
                  <a:srgbClr val="000000"/>
                </a:solidFill>
                <a:highlight>
                  <a:srgbClr val="FFFFFF"/>
                </a:highlight>
              </a:rPr>
              <a:t> </a:t>
            </a:r>
            <a:r>
              <a:rPr lang="de-CH" sz="900" b="1" dirty="0">
                <a:solidFill>
                  <a:srgbClr val="000080"/>
                </a:solidFill>
                <a:highlight>
                  <a:srgbClr val="FFFFFF"/>
                </a:highlight>
              </a:rPr>
              <a:t>=</a:t>
            </a:r>
            <a:r>
              <a:rPr lang="de-CH" sz="900" dirty="0">
                <a:solidFill>
                  <a:srgbClr val="000000"/>
                </a:solidFill>
                <a:highlight>
                  <a:srgbClr val="FFFFFF"/>
                </a:highlight>
              </a:rPr>
              <a:t> </a:t>
            </a:r>
            <a:r>
              <a:rPr lang="de-CH" sz="900" b="1" dirty="0" err="1">
                <a:solidFill>
                  <a:srgbClr val="0000FF"/>
                </a:solidFill>
                <a:highlight>
                  <a:srgbClr val="FFFFFF"/>
                </a:highlight>
              </a:rPr>
              <a:t>new</a:t>
            </a:r>
            <a:r>
              <a:rPr lang="de-CH" sz="900" dirty="0">
                <a:solidFill>
                  <a:srgbClr val="000000"/>
                </a:solidFill>
                <a:highlight>
                  <a:srgbClr val="FFFFFF"/>
                </a:highlight>
              </a:rPr>
              <a:t> List</a:t>
            </a:r>
            <a:r>
              <a:rPr lang="de-CH" sz="900" b="1" dirty="0">
                <a:solidFill>
                  <a:srgbClr val="000080"/>
                </a:solidFill>
                <a:highlight>
                  <a:srgbClr val="FFFFFF"/>
                </a:highlight>
              </a:rPr>
              <a:t>&lt;</a:t>
            </a:r>
            <a:r>
              <a:rPr lang="de-CH" sz="900" dirty="0">
                <a:solidFill>
                  <a:srgbClr val="000000"/>
                </a:solidFill>
                <a:highlight>
                  <a:srgbClr val="FFFFFF"/>
                </a:highlight>
              </a:rPr>
              <a:t>Rectangle3d</a:t>
            </a:r>
            <a:r>
              <a:rPr lang="de-CH" sz="900" b="1" dirty="0">
                <a:solidFill>
                  <a:srgbClr val="000080"/>
                </a:solidFill>
                <a:highlight>
                  <a:srgbClr val="FFFFFF"/>
                </a:highlight>
              </a:rPr>
              <a:t>&gt;(</a:t>
            </a:r>
            <a:r>
              <a:rPr lang="de-CH" sz="900" dirty="0" err="1">
                <a:solidFill>
                  <a:srgbClr val="000000"/>
                </a:solidFill>
                <a:highlight>
                  <a:srgbClr val="FFFFFF"/>
                </a:highlight>
              </a:rPr>
              <a:t>collectRectangles</a:t>
            </a:r>
            <a:r>
              <a:rPr lang="de-CH" sz="900" b="1" dirty="0">
                <a:solidFill>
                  <a:srgbClr val="000080"/>
                </a:solidFill>
                <a:highlight>
                  <a:srgbClr val="FFFFFF"/>
                </a:highlight>
              </a:rPr>
              <a:t>);</a:t>
            </a:r>
            <a:r>
              <a:rPr lang="de-CH" sz="900" dirty="0">
                <a:solidFill>
                  <a:srgbClr val="000000"/>
                </a:solidFill>
                <a:highlight>
                  <a:srgbClr val="FFFFFF"/>
                </a:highlight>
              </a:rPr>
              <a:t> </a:t>
            </a:r>
            <a:r>
              <a:rPr lang="de-CH" sz="900" dirty="0">
                <a:solidFill>
                  <a:srgbClr val="008000"/>
                </a:solidFill>
                <a:highlight>
                  <a:srgbClr val="FFFFFF"/>
                </a:highlight>
              </a:rPr>
              <a:t>// </a:t>
            </a:r>
            <a:r>
              <a:rPr lang="de-CH" sz="900" dirty="0" err="1">
                <a:solidFill>
                  <a:srgbClr val="008000"/>
                </a:solidFill>
                <a:highlight>
                  <a:srgbClr val="FFFFFF"/>
                </a:highlight>
              </a:rPr>
              <a:t>copy</a:t>
            </a:r>
            <a:r>
              <a:rPr lang="de-CH" sz="900" dirty="0">
                <a:solidFill>
                  <a:srgbClr val="008000"/>
                </a:solidFill>
                <a:highlight>
                  <a:srgbClr val="FFFFFF"/>
                </a:highlight>
              </a:rPr>
              <a:t> </a:t>
            </a:r>
            <a:r>
              <a:rPr lang="de-CH" sz="900" dirty="0" err="1">
                <a:solidFill>
                  <a:srgbClr val="008000"/>
                </a:solidFill>
                <a:highlight>
                  <a:srgbClr val="FFFFFF"/>
                </a:highlight>
              </a:rPr>
              <a:t>our</a:t>
            </a:r>
            <a:r>
              <a:rPr lang="de-CH" sz="900" dirty="0">
                <a:solidFill>
                  <a:srgbClr val="008000"/>
                </a:solidFill>
                <a:highlight>
                  <a:srgbClr val="FFFFFF"/>
                </a:highlight>
              </a:rPr>
              <a:t> </a:t>
            </a:r>
            <a:r>
              <a:rPr lang="de-CH" sz="900" dirty="0" err="1">
                <a:solidFill>
                  <a:srgbClr val="008000"/>
                </a:solidFill>
                <a:highlight>
                  <a:srgbClr val="FFFFFF"/>
                </a:highlight>
              </a:rPr>
              <a:t>list</a:t>
            </a:r>
            <a:endParaRPr lang="de-CH" sz="900" dirty="0">
              <a:solidFill>
                <a:srgbClr val="008000"/>
              </a:solidFill>
              <a:highlight>
                <a:srgbClr val="FFFFFF"/>
              </a:highlight>
            </a:endParaRPr>
          </a:p>
          <a:p>
            <a:pPr>
              <a:tabLst>
                <a:tab pos="266700" algn="l"/>
              </a:tabLst>
            </a:pPr>
            <a:r>
              <a:rPr lang="en-US" sz="900" dirty="0" smtClean="0">
                <a:solidFill>
                  <a:srgbClr val="FF8000"/>
                </a:solidFill>
                <a:highlight>
                  <a:srgbClr val="FFFFFF"/>
                </a:highlight>
              </a:rPr>
              <a:t>23</a:t>
            </a:r>
            <a:r>
              <a:rPr lang="en-US" sz="900" dirty="0" smtClean="0">
                <a:solidFill>
                  <a:srgbClr val="000000"/>
                </a:solidFill>
                <a:highlight>
                  <a:srgbClr val="FFFFFF"/>
                </a:highlight>
              </a:rPr>
              <a:t>	    List</a:t>
            </a:r>
            <a:r>
              <a:rPr lang="en-US" sz="900" b="1" dirty="0" smtClean="0">
                <a:solidFill>
                  <a:srgbClr val="000080"/>
                </a:solidFill>
                <a:highlight>
                  <a:srgbClr val="FFFFFF"/>
                </a:highlight>
              </a:rPr>
              <a:t>&lt;</a:t>
            </a:r>
            <a:r>
              <a:rPr lang="en-US" sz="900" dirty="0" smtClean="0">
                <a:solidFill>
                  <a:srgbClr val="000000"/>
                </a:solidFill>
                <a:highlight>
                  <a:srgbClr val="FFFFFF"/>
                </a:highlight>
              </a:rPr>
              <a:t>Rectangle3d</a:t>
            </a:r>
            <a:r>
              <a:rPr lang="en-US" sz="900" b="1" dirty="0">
                <a:solidFill>
                  <a:srgbClr val="000080"/>
                </a:solidFill>
                <a:highlight>
                  <a:srgbClr val="FFFFFF"/>
                </a:highlight>
              </a:rPr>
              <a:t>&gt;</a:t>
            </a:r>
            <a:r>
              <a:rPr lang="en-US" sz="900" dirty="0">
                <a:solidFill>
                  <a:srgbClr val="000000"/>
                </a:solidFill>
                <a:highlight>
                  <a:srgbClr val="FFFFFF"/>
                </a:highlight>
              </a:rPr>
              <a:t> </a:t>
            </a:r>
            <a:r>
              <a:rPr lang="en-US" sz="900" dirty="0" err="1">
                <a:solidFill>
                  <a:srgbClr val="000000"/>
                </a:solidFill>
                <a:highlight>
                  <a:srgbClr val="FFFFFF"/>
                </a:highlight>
              </a:rPr>
              <a:t>toRemoveRects</a:t>
            </a:r>
            <a:r>
              <a:rPr lang="en-US" sz="900" dirty="0">
                <a:solidFill>
                  <a:srgbClr val="000000"/>
                </a:solidFill>
                <a:highlight>
                  <a:srgbClr val="FFFFFF"/>
                </a:highlight>
              </a:rPr>
              <a:t> </a:t>
            </a:r>
            <a:r>
              <a:rPr lang="en-US" sz="900" b="1" dirty="0">
                <a:solidFill>
                  <a:srgbClr val="000080"/>
                </a:solidFill>
                <a:highlight>
                  <a:srgbClr val="FFFFFF"/>
                </a:highlight>
              </a:rPr>
              <a:t>=</a:t>
            </a:r>
            <a:r>
              <a:rPr lang="en-US" sz="900" dirty="0">
                <a:solidFill>
                  <a:srgbClr val="000000"/>
                </a:solidFill>
                <a:highlight>
                  <a:srgbClr val="FFFFFF"/>
                </a:highlight>
              </a:rPr>
              <a:t> </a:t>
            </a:r>
            <a:r>
              <a:rPr lang="en-US" sz="900" b="1" dirty="0">
                <a:solidFill>
                  <a:srgbClr val="0000FF"/>
                </a:solidFill>
                <a:highlight>
                  <a:srgbClr val="FFFFFF"/>
                </a:highlight>
              </a:rPr>
              <a:t>new</a:t>
            </a:r>
            <a:r>
              <a:rPr lang="en-US" sz="900" dirty="0">
                <a:solidFill>
                  <a:srgbClr val="000000"/>
                </a:solidFill>
                <a:highlight>
                  <a:srgbClr val="FFFFFF"/>
                </a:highlight>
              </a:rPr>
              <a:t> List</a:t>
            </a:r>
            <a:r>
              <a:rPr lang="en-US" sz="900" b="1" dirty="0">
                <a:solidFill>
                  <a:srgbClr val="000080"/>
                </a:solidFill>
                <a:highlight>
                  <a:srgbClr val="FFFFFF"/>
                </a:highlight>
              </a:rPr>
              <a:t>&lt;</a:t>
            </a:r>
            <a:r>
              <a:rPr lang="en-US" sz="900" dirty="0">
                <a:solidFill>
                  <a:srgbClr val="000000"/>
                </a:solidFill>
                <a:highlight>
                  <a:srgbClr val="FFFFFF"/>
                </a:highlight>
              </a:rPr>
              <a:t>Rectangle3d</a:t>
            </a:r>
            <a:r>
              <a:rPr lang="en-US" sz="900" b="1" dirty="0">
                <a:solidFill>
                  <a:srgbClr val="000080"/>
                </a:solidFill>
                <a:highlight>
                  <a:srgbClr val="FFFFFF"/>
                </a:highlight>
              </a:rPr>
              <a:t>&gt;();</a:t>
            </a:r>
            <a:r>
              <a:rPr lang="en-US" sz="900" dirty="0">
                <a:solidFill>
                  <a:srgbClr val="000000"/>
                </a:solidFill>
                <a:highlight>
                  <a:srgbClr val="FFFFFF"/>
                </a:highlight>
              </a:rPr>
              <a:t> </a:t>
            </a:r>
            <a:endParaRPr lang="en-US" sz="900" dirty="0" smtClean="0">
              <a:solidFill>
                <a:srgbClr val="008000"/>
              </a:solidFill>
              <a:highlight>
                <a:srgbClr val="FFFFFF"/>
              </a:highlight>
            </a:endParaRPr>
          </a:p>
          <a:p>
            <a:pPr>
              <a:tabLst>
                <a:tab pos="266700" algn="l"/>
              </a:tabLst>
            </a:pPr>
            <a:r>
              <a:rPr lang="en-US" sz="900" dirty="0" smtClean="0">
                <a:solidFill>
                  <a:srgbClr val="FF8000"/>
                </a:solidFill>
                <a:highlight>
                  <a:srgbClr val="FFFFFF"/>
                </a:highlight>
              </a:rPr>
              <a:t>24</a:t>
            </a:r>
            <a:r>
              <a:rPr lang="en-US" sz="900" dirty="0" smtClean="0">
                <a:solidFill>
                  <a:srgbClr val="000000"/>
                </a:solidFill>
                <a:highlight>
                  <a:srgbClr val="FFFFFF"/>
                </a:highlight>
              </a:rPr>
              <a:t>	    List</a:t>
            </a:r>
            <a:r>
              <a:rPr lang="en-US" sz="900" b="1" dirty="0" smtClean="0">
                <a:solidFill>
                  <a:srgbClr val="000080"/>
                </a:solidFill>
                <a:highlight>
                  <a:srgbClr val="FFFFFF"/>
                </a:highlight>
              </a:rPr>
              <a:t>&lt;</a:t>
            </a:r>
            <a:r>
              <a:rPr lang="en-US" sz="900" dirty="0" smtClean="0">
                <a:solidFill>
                  <a:srgbClr val="000000"/>
                </a:solidFill>
                <a:highlight>
                  <a:srgbClr val="FFFFFF"/>
                </a:highlight>
              </a:rPr>
              <a:t>Rectangle3d</a:t>
            </a:r>
            <a:r>
              <a:rPr lang="en-US" sz="900" b="1" dirty="0" smtClean="0">
                <a:solidFill>
                  <a:srgbClr val="000080"/>
                </a:solidFill>
                <a:highlight>
                  <a:srgbClr val="FFFFFF"/>
                </a:highlight>
              </a:rPr>
              <a:t>&gt;</a:t>
            </a:r>
            <a:r>
              <a:rPr lang="en-US" sz="900" dirty="0" smtClean="0">
                <a:solidFill>
                  <a:srgbClr val="000000"/>
                </a:solidFill>
                <a:highlight>
                  <a:srgbClr val="FFFFFF"/>
                </a:highlight>
              </a:rPr>
              <a:t> </a:t>
            </a:r>
            <a:r>
              <a:rPr lang="en-US" sz="900" dirty="0" err="1" smtClean="0">
                <a:solidFill>
                  <a:srgbClr val="000000"/>
                </a:solidFill>
                <a:highlight>
                  <a:srgbClr val="FFFFFF"/>
                </a:highlight>
              </a:rPr>
              <a:t>grownRectangles</a:t>
            </a:r>
            <a:r>
              <a:rPr lang="en-US" sz="900" dirty="0" smtClean="0">
                <a:solidFill>
                  <a:srgbClr val="000000"/>
                </a:solidFill>
                <a:highlight>
                  <a:srgbClr val="FFFFFF"/>
                </a:highlight>
              </a:rPr>
              <a:t> </a:t>
            </a:r>
            <a:r>
              <a:rPr lang="en-US" sz="900" b="1" dirty="0" smtClean="0">
                <a:solidFill>
                  <a:srgbClr val="000080"/>
                </a:solidFill>
                <a:highlight>
                  <a:srgbClr val="FFFFFF"/>
                </a:highlight>
              </a:rPr>
              <a:t>=</a:t>
            </a:r>
            <a:r>
              <a:rPr lang="en-US" sz="900" dirty="0" smtClean="0">
                <a:solidFill>
                  <a:srgbClr val="000000"/>
                </a:solidFill>
                <a:highlight>
                  <a:srgbClr val="FFFFFF"/>
                </a:highlight>
              </a:rPr>
              <a:t> </a:t>
            </a:r>
            <a:r>
              <a:rPr lang="en-US" sz="900" b="1" dirty="0" smtClean="0">
                <a:solidFill>
                  <a:srgbClr val="0000FF"/>
                </a:solidFill>
                <a:highlight>
                  <a:srgbClr val="FFFFFF"/>
                </a:highlight>
              </a:rPr>
              <a:t>new</a:t>
            </a:r>
            <a:r>
              <a:rPr lang="en-US" sz="900" dirty="0" smtClean="0">
                <a:solidFill>
                  <a:srgbClr val="000000"/>
                </a:solidFill>
                <a:highlight>
                  <a:srgbClr val="FFFFFF"/>
                </a:highlight>
              </a:rPr>
              <a:t> List</a:t>
            </a:r>
            <a:r>
              <a:rPr lang="en-US" sz="900" b="1" dirty="0" smtClean="0">
                <a:solidFill>
                  <a:srgbClr val="000080"/>
                </a:solidFill>
                <a:highlight>
                  <a:srgbClr val="FFFFFF"/>
                </a:highlight>
              </a:rPr>
              <a:t>&lt;</a:t>
            </a:r>
            <a:r>
              <a:rPr lang="en-US" sz="900" dirty="0" smtClean="0">
                <a:solidFill>
                  <a:srgbClr val="000000"/>
                </a:solidFill>
                <a:highlight>
                  <a:srgbClr val="FFFFFF"/>
                </a:highlight>
              </a:rPr>
              <a:t>Rectangle3d</a:t>
            </a:r>
            <a:r>
              <a:rPr lang="en-US" sz="900" b="1" dirty="0" smtClean="0">
                <a:solidFill>
                  <a:srgbClr val="000080"/>
                </a:solidFill>
                <a:highlight>
                  <a:srgbClr val="FFFFFF"/>
                </a:highlight>
              </a:rPr>
              <a:t>&gt;();</a:t>
            </a:r>
            <a:r>
              <a:rPr lang="en-US" sz="900" dirty="0" smtClean="0">
                <a:solidFill>
                  <a:srgbClr val="000000"/>
                </a:solidFill>
                <a:highlight>
                  <a:srgbClr val="FFFFFF"/>
                </a:highlight>
              </a:rPr>
              <a:t> </a:t>
            </a:r>
            <a:endParaRPr lang="en-US" sz="900" dirty="0" smtClean="0">
              <a:solidFill>
                <a:srgbClr val="008000"/>
              </a:solidFill>
              <a:highlight>
                <a:srgbClr val="FFFFFF"/>
              </a:highlight>
            </a:endParaRPr>
          </a:p>
          <a:p>
            <a:pPr>
              <a:tabLst>
                <a:tab pos="266700" algn="l"/>
              </a:tabLst>
            </a:pPr>
            <a:r>
              <a:rPr lang="en-US" sz="900" dirty="0" smtClean="0">
                <a:solidFill>
                  <a:srgbClr val="FF8000"/>
                </a:solidFill>
                <a:highlight>
                  <a:srgbClr val="FFFFFF"/>
                </a:highlight>
              </a:rPr>
              <a:t>25</a:t>
            </a:r>
            <a:r>
              <a:rPr lang="en-US" sz="900" dirty="0" smtClean="0">
                <a:solidFill>
                  <a:srgbClr val="000000"/>
                </a:solidFill>
                <a:highlight>
                  <a:srgbClr val="FFFFFF"/>
                </a:highlight>
              </a:rPr>
              <a:t>	    </a:t>
            </a:r>
            <a:r>
              <a:rPr lang="en-US" sz="900" b="1" dirty="0" smtClean="0">
                <a:solidFill>
                  <a:srgbClr val="0000FF"/>
                </a:solidFill>
                <a:highlight>
                  <a:srgbClr val="FFFFFF"/>
                </a:highlight>
              </a:rPr>
              <a:t>if</a:t>
            </a:r>
            <a:r>
              <a:rPr lang="en-US" sz="900" b="1" dirty="0" smtClean="0">
                <a:solidFill>
                  <a:srgbClr val="000080"/>
                </a:solidFill>
                <a:highlight>
                  <a:srgbClr val="FFFFFF"/>
                </a:highlight>
              </a:rPr>
              <a:t>(!</a:t>
            </a:r>
            <a:r>
              <a:rPr lang="en-US" sz="900" dirty="0" err="1" smtClean="0">
                <a:solidFill>
                  <a:srgbClr val="000000"/>
                </a:solidFill>
                <a:highlight>
                  <a:srgbClr val="FFFFFF"/>
                </a:highlight>
              </a:rPr>
              <a:t>rect</a:t>
            </a:r>
            <a:r>
              <a:rPr lang="en-US" sz="900" b="1" dirty="0" err="1" smtClean="0">
                <a:solidFill>
                  <a:srgbClr val="000080"/>
                </a:solidFill>
                <a:highlight>
                  <a:srgbClr val="FFFFFF"/>
                </a:highlight>
              </a:rPr>
              <a:t>.</a:t>
            </a:r>
            <a:r>
              <a:rPr lang="en-US" sz="900" dirty="0" err="1" smtClean="0">
                <a:solidFill>
                  <a:srgbClr val="000000"/>
                </a:solidFill>
                <a:highlight>
                  <a:srgbClr val="FFFFFF"/>
                </a:highlight>
              </a:rPr>
              <a:t>Equals</a:t>
            </a:r>
            <a:r>
              <a:rPr lang="en-US" sz="900" b="1" dirty="0" smtClean="0">
                <a:solidFill>
                  <a:srgbClr val="000080"/>
                </a:solidFill>
                <a:highlight>
                  <a:srgbClr val="FFFFFF"/>
                </a:highlight>
              </a:rPr>
              <a:t>(</a:t>
            </a:r>
            <a:r>
              <a:rPr lang="en-US" sz="900" b="1" dirty="0" smtClean="0">
                <a:solidFill>
                  <a:srgbClr val="0000FF"/>
                </a:solidFill>
                <a:highlight>
                  <a:srgbClr val="FFFFFF"/>
                </a:highlight>
              </a:rPr>
              <a:t>null</a:t>
            </a:r>
            <a:r>
              <a:rPr lang="en-US" sz="900" b="1" dirty="0" smtClean="0">
                <a:solidFill>
                  <a:srgbClr val="000080"/>
                </a:solidFill>
                <a:highlight>
                  <a:srgbClr val="FFFFFF"/>
                </a:highlight>
              </a:rPr>
              <a:t>))</a:t>
            </a:r>
            <a:r>
              <a:rPr lang="en-US" sz="900" dirty="0" smtClean="0">
                <a:solidFill>
                  <a:srgbClr val="000000"/>
                </a:solidFill>
                <a:highlight>
                  <a:srgbClr val="FFFFFF"/>
                </a:highlight>
              </a:rPr>
              <a:t> </a:t>
            </a:r>
            <a:r>
              <a:rPr lang="en-US" sz="900" dirty="0" err="1" smtClean="0">
                <a:solidFill>
                  <a:srgbClr val="000000"/>
                </a:solidFill>
                <a:highlight>
                  <a:srgbClr val="FFFFFF"/>
                </a:highlight>
              </a:rPr>
              <a:t>growCadidates</a:t>
            </a:r>
            <a:r>
              <a:rPr lang="en-US" sz="900" b="1" dirty="0" err="1" smtClean="0">
                <a:solidFill>
                  <a:srgbClr val="000080"/>
                </a:solidFill>
                <a:highlight>
                  <a:srgbClr val="FFFFFF"/>
                </a:highlight>
              </a:rPr>
              <a:t>.</a:t>
            </a:r>
            <a:r>
              <a:rPr lang="en-US" sz="900" dirty="0" err="1" smtClean="0">
                <a:solidFill>
                  <a:srgbClr val="000000"/>
                </a:solidFill>
                <a:highlight>
                  <a:srgbClr val="FFFFFF"/>
                </a:highlight>
              </a:rPr>
              <a:t>RemoveAt</a:t>
            </a:r>
            <a:r>
              <a:rPr lang="en-US" sz="900" b="1" dirty="0" smtClean="0">
                <a:solidFill>
                  <a:srgbClr val="000080"/>
                </a:solidFill>
                <a:highlight>
                  <a:srgbClr val="FFFFFF"/>
                </a:highlight>
              </a:rPr>
              <a:t>(</a:t>
            </a:r>
            <a:r>
              <a:rPr lang="en-US" sz="900" dirty="0" err="1" smtClean="0">
                <a:solidFill>
                  <a:srgbClr val="000000"/>
                </a:solidFill>
                <a:highlight>
                  <a:srgbClr val="FFFFFF"/>
                </a:highlight>
              </a:rPr>
              <a:t>growCadidates</a:t>
            </a:r>
            <a:r>
              <a:rPr lang="en-US" sz="900" b="1" dirty="0" err="1" smtClean="0">
                <a:solidFill>
                  <a:srgbClr val="000080"/>
                </a:solidFill>
                <a:highlight>
                  <a:srgbClr val="FFFFFF"/>
                </a:highlight>
              </a:rPr>
              <a:t>.</a:t>
            </a:r>
            <a:r>
              <a:rPr lang="en-US" sz="900" dirty="0" err="1" smtClean="0">
                <a:solidFill>
                  <a:srgbClr val="000000"/>
                </a:solidFill>
                <a:highlight>
                  <a:srgbClr val="FFFFFF"/>
                </a:highlight>
              </a:rPr>
              <a:t>Count</a:t>
            </a:r>
            <a:r>
              <a:rPr lang="en-US" sz="900" dirty="0" smtClean="0">
                <a:solidFill>
                  <a:srgbClr val="000000"/>
                </a:solidFill>
                <a:highlight>
                  <a:srgbClr val="FFFFFF"/>
                </a:highlight>
              </a:rPr>
              <a:t> </a:t>
            </a:r>
            <a:r>
              <a:rPr lang="en-US" sz="900" b="1" dirty="0" smtClean="0">
                <a:solidFill>
                  <a:srgbClr val="000080"/>
                </a:solidFill>
                <a:highlight>
                  <a:srgbClr val="FFFFFF"/>
                </a:highlight>
              </a:rPr>
              <a:t>-</a:t>
            </a:r>
            <a:r>
              <a:rPr lang="en-US" sz="900" dirty="0" smtClean="0">
                <a:solidFill>
                  <a:srgbClr val="000000"/>
                </a:solidFill>
                <a:highlight>
                  <a:srgbClr val="FFFFFF"/>
                </a:highlight>
              </a:rPr>
              <a:t> </a:t>
            </a:r>
            <a:r>
              <a:rPr lang="en-US" sz="900" dirty="0" smtClean="0">
                <a:solidFill>
                  <a:srgbClr val="FF8000"/>
                </a:solidFill>
                <a:highlight>
                  <a:srgbClr val="FFFFFF"/>
                </a:highlight>
              </a:rPr>
              <a:t>1</a:t>
            </a:r>
            <a:r>
              <a:rPr lang="en-US" sz="900" b="1" dirty="0" smtClean="0">
                <a:solidFill>
                  <a:srgbClr val="000080"/>
                </a:solidFill>
                <a:highlight>
                  <a:srgbClr val="FFFFFF"/>
                </a:highlight>
              </a:rPr>
              <a:t>);</a:t>
            </a:r>
            <a:r>
              <a:rPr lang="en-US" sz="900" dirty="0" smtClean="0">
                <a:solidFill>
                  <a:srgbClr val="000000"/>
                </a:solidFill>
                <a:highlight>
                  <a:srgbClr val="FFFFFF"/>
                </a:highlight>
              </a:rPr>
              <a:t> </a:t>
            </a:r>
            <a:endParaRPr lang="en-US" sz="900" dirty="0" smtClean="0">
              <a:solidFill>
                <a:srgbClr val="008000"/>
              </a:solidFill>
              <a:highlight>
                <a:srgbClr val="FFFFFF"/>
              </a:highlight>
            </a:endParaRPr>
          </a:p>
          <a:p>
            <a:pPr>
              <a:tabLst>
                <a:tab pos="266700" algn="l"/>
              </a:tabLst>
            </a:pPr>
            <a:r>
              <a:rPr lang="de-CH" sz="900" dirty="0" smtClean="0">
                <a:solidFill>
                  <a:srgbClr val="FF8000"/>
                </a:solidFill>
                <a:highlight>
                  <a:srgbClr val="FFFFFF"/>
                </a:highlight>
              </a:rPr>
              <a:t>26</a:t>
            </a:r>
            <a:endParaRPr lang="de-CH" sz="900" dirty="0">
              <a:solidFill>
                <a:srgbClr val="000000"/>
              </a:solidFill>
              <a:highlight>
                <a:srgbClr val="FFFFFF"/>
              </a:highlight>
            </a:endParaRPr>
          </a:p>
          <a:p>
            <a:pPr>
              <a:tabLst>
                <a:tab pos="266700" algn="l"/>
              </a:tabLst>
            </a:pPr>
            <a:r>
              <a:rPr lang="en-US" sz="900" dirty="0">
                <a:solidFill>
                  <a:srgbClr val="FF8000"/>
                </a:solidFill>
                <a:highlight>
                  <a:srgbClr val="FFFFFF"/>
                </a:highlight>
              </a:rPr>
              <a:t>27</a:t>
            </a:r>
            <a:r>
              <a:rPr lang="en-US" sz="900" dirty="0">
                <a:solidFill>
                  <a:srgbClr val="000000"/>
                </a:solidFill>
                <a:highlight>
                  <a:srgbClr val="FFFFFF"/>
                </a:highlight>
              </a:rPr>
              <a:t>	    </a:t>
            </a:r>
            <a:r>
              <a:rPr lang="en-US" sz="900" dirty="0" err="1">
                <a:solidFill>
                  <a:srgbClr val="8000FF"/>
                </a:solidFill>
                <a:highlight>
                  <a:srgbClr val="FFFFFF"/>
                </a:highlight>
              </a:rPr>
              <a:t>int</a:t>
            </a:r>
            <a:r>
              <a:rPr lang="en-US" sz="900" dirty="0">
                <a:solidFill>
                  <a:srgbClr val="000000"/>
                </a:solidFill>
                <a:highlight>
                  <a:srgbClr val="FFFFFF"/>
                </a:highlight>
              </a:rPr>
              <a:t> counter </a:t>
            </a:r>
            <a:r>
              <a:rPr lang="en-US" sz="900" b="1" dirty="0">
                <a:solidFill>
                  <a:srgbClr val="000080"/>
                </a:solidFill>
                <a:highlight>
                  <a:srgbClr val="FFFFFF"/>
                </a:highlight>
              </a:rPr>
              <a:t>=</a:t>
            </a:r>
            <a:r>
              <a:rPr lang="en-US" sz="900" dirty="0">
                <a:solidFill>
                  <a:srgbClr val="000000"/>
                </a:solidFill>
                <a:highlight>
                  <a:srgbClr val="FFFFFF"/>
                </a:highlight>
              </a:rPr>
              <a:t> </a:t>
            </a:r>
            <a:r>
              <a:rPr lang="en-US" sz="900" dirty="0">
                <a:solidFill>
                  <a:srgbClr val="FF8000"/>
                </a:solidFill>
                <a:highlight>
                  <a:srgbClr val="FFFFFF"/>
                </a:highlight>
              </a:rPr>
              <a:t>0</a:t>
            </a:r>
            <a:r>
              <a:rPr lang="en-US" sz="900" b="1" dirty="0">
                <a:solidFill>
                  <a:srgbClr val="000080"/>
                </a:solidFill>
                <a:highlight>
                  <a:srgbClr val="FFFFFF"/>
                </a:highlight>
              </a:rPr>
              <a:t>;</a:t>
            </a:r>
            <a:r>
              <a:rPr lang="en-US" sz="900" dirty="0">
                <a:solidFill>
                  <a:srgbClr val="000000"/>
                </a:solidFill>
                <a:highlight>
                  <a:srgbClr val="FFFFFF"/>
                </a:highlight>
              </a:rPr>
              <a:t> </a:t>
            </a:r>
            <a:r>
              <a:rPr lang="en-US" sz="900" dirty="0">
                <a:solidFill>
                  <a:srgbClr val="008000"/>
                </a:solidFill>
                <a:highlight>
                  <a:srgbClr val="FFFFFF"/>
                </a:highlight>
              </a:rPr>
              <a:t>// security counter to avoid endless looing!</a:t>
            </a:r>
          </a:p>
          <a:p>
            <a:pPr>
              <a:tabLst>
                <a:tab pos="266700" algn="l"/>
              </a:tabLst>
            </a:pPr>
            <a:r>
              <a:rPr lang="de-CH" sz="900" dirty="0" smtClean="0">
                <a:solidFill>
                  <a:srgbClr val="FF8000"/>
                </a:solidFill>
                <a:highlight>
                  <a:srgbClr val="FFFFFF"/>
                </a:highlight>
              </a:rPr>
              <a:t>28</a:t>
            </a:r>
            <a:r>
              <a:rPr lang="de-CH" sz="900" dirty="0" smtClean="0">
                <a:solidFill>
                  <a:srgbClr val="000000"/>
                </a:solidFill>
                <a:highlight>
                  <a:srgbClr val="FFFFFF"/>
                </a:highlight>
              </a:rPr>
              <a:t>	    </a:t>
            </a:r>
            <a:r>
              <a:rPr lang="de-CH" sz="900" dirty="0" err="1" smtClean="0">
                <a:solidFill>
                  <a:srgbClr val="8000FF"/>
                </a:solidFill>
                <a:highlight>
                  <a:srgbClr val="FFFFFF"/>
                </a:highlight>
              </a:rPr>
              <a:t>int</a:t>
            </a:r>
            <a:r>
              <a:rPr lang="de-CH" sz="900" dirty="0" smtClean="0">
                <a:solidFill>
                  <a:srgbClr val="000000"/>
                </a:solidFill>
                <a:highlight>
                  <a:srgbClr val="FFFFFF"/>
                </a:highlight>
              </a:rPr>
              <a:t> </a:t>
            </a:r>
            <a:r>
              <a:rPr lang="de-CH" sz="900" dirty="0" err="1">
                <a:solidFill>
                  <a:srgbClr val="000000"/>
                </a:solidFill>
                <a:highlight>
                  <a:srgbClr val="FFFFFF"/>
                </a:highlight>
              </a:rPr>
              <a:t>maxIterations</a:t>
            </a:r>
            <a:r>
              <a:rPr lang="de-CH" sz="900" dirty="0">
                <a:solidFill>
                  <a:srgbClr val="000000"/>
                </a:solidFill>
                <a:highlight>
                  <a:srgbClr val="FFFFFF"/>
                </a:highlight>
              </a:rPr>
              <a:t> </a:t>
            </a:r>
            <a:r>
              <a:rPr lang="de-CH" sz="900" b="1" dirty="0">
                <a:solidFill>
                  <a:srgbClr val="000080"/>
                </a:solidFill>
                <a:highlight>
                  <a:srgbClr val="FFFFFF"/>
                </a:highlight>
              </a:rPr>
              <a:t>=</a:t>
            </a:r>
            <a:r>
              <a:rPr lang="de-CH" sz="900" dirty="0">
                <a:solidFill>
                  <a:srgbClr val="000000"/>
                </a:solidFill>
                <a:highlight>
                  <a:srgbClr val="FFFFFF"/>
                </a:highlight>
              </a:rPr>
              <a:t> </a:t>
            </a:r>
            <a:r>
              <a:rPr lang="de-CH" sz="900" dirty="0">
                <a:solidFill>
                  <a:srgbClr val="FF8000"/>
                </a:solidFill>
                <a:highlight>
                  <a:srgbClr val="FFFFFF"/>
                </a:highlight>
              </a:rPr>
              <a:t>20</a:t>
            </a:r>
            <a:r>
              <a:rPr lang="de-CH" sz="900" b="1" dirty="0" smtClean="0">
                <a:solidFill>
                  <a:srgbClr val="000080"/>
                </a:solidFill>
                <a:highlight>
                  <a:srgbClr val="FFFFFF"/>
                </a:highlight>
              </a:rPr>
              <a:t>;</a:t>
            </a:r>
          </a:p>
          <a:p>
            <a:pPr>
              <a:tabLst>
                <a:tab pos="266700" algn="l"/>
              </a:tabLst>
            </a:pPr>
            <a:r>
              <a:rPr lang="de-CH" sz="900" dirty="0" smtClean="0">
                <a:solidFill>
                  <a:srgbClr val="000000"/>
                </a:solidFill>
                <a:highlight>
                  <a:srgbClr val="FFFFFF"/>
                </a:highlight>
              </a:rPr>
              <a:t>…</a:t>
            </a:r>
            <a:endParaRPr lang="de-CH" sz="900" dirty="0">
              <a:solidFill>
                <a:srgbClr val="000000"/>
              </a:solidFill>
              <a:highlight>
                <a:srgbClr val="FFFFFF"/>
              </a:highlight>
            </a:endParaRPr>
          </a:p>
        </p:txBody>
      </p:sp>
      <p:sp>
        <p:nvSpPr>
          <p:cNvPr id="5" name="Title 4"/>
          <p:cNvSpPr>
            <a:spLocks noGrp="1"/>
          </p:cNvSpPr>
          <p:nvPr>
            <p:ph type="title"/>
          </p:nvPr>
        </p:nvSpPr>
        <p:spPr/>
        <p:txBody>
          <a:bodyPr/>
          <a:lstStyle/>
          <a:p>
            <a:r>
              <a:rPr lang="en-US" dirty="0" smtClean="0"/>
              <a:t>Implementation</a:t>
            </a:r>
            <a:endParaRPr lang="de-CH" dirty="0"/>
          </a:p>
        </p:txBody>
      </p:sp>
    </p:spTree>
    <p:extLst>
      <p:ext uri="{BB962C8B-B14F-4D97-AF65-F5344CB8AC3E}">
        <p14:creationId xmlns:p14="http://schemas.microsoft.com/office/powerpoint/2010/main" val="2547483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Results</a:t>
            </a:r>
            <a:endParaRPr lang="de-DE" dirty="0"/>
          </a:p>
        </p:txBody>
      </p:sp>
      <p:sp>
        <p:nvSpPr>
          <p:cNvPr id="3" name="Textplatzhalter 2"/>
          <p:cNvSpPr>
            <a:spLocks noGrp="1"/>
          </p:cNvSpPr>
          <p:nvPr>
            <p:ph type="body" sz="quarter" idx="13"/>
          </p:nvPr>
        </p:nvSpPr>
        <p:spPr/>
        <p:txBody>
          <a:bodyPr/>
          <a:lstStyle/>
          <a:p>
            <a:r>
              <a:rPr lang="en-US" dirty="0" smtClean="0"/>
              <a:t>Results and conclusions</a:t>
            </a:r>
            <a:endParaRPr lang="en-US" dirty="0"/>
          </a:p>
        </p:txBody>
      </p:sp>
      <p:sp>
        <p:nvSpPr>
          <p:cNvPr id="4" name="Textplatzhalter 3"/>
          <p:cNvSpPr>
            <a:spLocks noGrp="1"/>
          </p:cNvSpPr>
          <p:nvPr>
            <p:ph type="body" sz="quarter" idx="17"/>
          </p:nvPr>
        </p:nvSpPr>
        <p:spPr>
          <a:xfrm>
            <a:off x="387247" y="953708"/>
            <a:ext cx="5356729" cy="3068793"/>
          </a:xfrm>
        </p:spPr>
        <p:txBody>
          <a:bodyPr/>
          <a:lstStyle/>
          <a:p>
            <a:pPr>
              <a:spcBef>
                <a:spcPts val="600"/>
              </a:spcBef>
            </a:pPr>
            <a:r>
              <a:rPr lang="en-US" dirty="0" smtClean="0"/>
              <a:t>Show the results of your program. Include how it is included into Grasshopper context – if it is connected to other components.</a:t>
            </a:r>
          </a:p>
          <a:p>
            <a:pPr>
              <a:spcBef>
                <a:spcPts val="600"/>
              </a:spcBef>
            </a:pPr>
            <a:r>
              <a:rPr lang="en-US" dirty="0" smtClean="0"/>
              <a:t>Make screenshots </a:t>
            </a:r>
            <a:r>
              <a:rPr lang="en-US" u="sng" dirty="0" smtClean="0"/>
              <a:t>or even better animated gifs </a:t>
            </a:r>
            <a:r>
              <a:rPr lang="en-US" dirty="0" smtClean="0"/>
              <a:t>of the results of your program. Show variants that result from different parameter values and describe them.</a:t>
            </a:r>
          </a:p>
          <a:p>
            <a:pPr>
              <a:spcBef>
                <a:spcPts val="600"/>
              </a:spcBef>
            </a:pPr>
            <a:r>
              <a:rPr lang="en-US" dirty="0" smtClean="0"/>
              <a:t>Add you conclusion at the end! For example describe advantages and disadvantages for achieving the aim you defined in the beginning compared to manual drawing.</a:t>
            </a:r>
          </a:p>
          <a:p>
            <a:pPr>
              <a:spcBef>
                <a:spcPts val="600"/>
              </a:spcBef>
            </a:pPr>
            <a:endParaRPr lang="en-US" dirty="0"/>
          </a:p>
          <a:p>
            <a:pPr>
              <a:spcBef>
                <a:spcPts val="600"/>
              </a:spcBef>
            </a:pPr>
            <a:r>
              <a:rPr lang="en-US" dirty="0" smtClean="0"/>
              <a:t>There is a great </a:t>
            </a:r>
            <a:r>
              <a:rPr lang="en-US" dirty="0"/>
              <a:t>and very easy to use tool for capturing </a:t>
            </a:r>
            <a:r>
              <a:rPr lang="en-US" dirty="0" smtClean="0"/>
              <a:t>your screen </a:t>
            </a:r>
            <a:r>
              <a:rPr lang="en-US" dirty="0"/>
              <a:t>and turning it into small animated </a:t>
            </a:r>
            <a:r>
              <a:rPr lang="en-US" dirty="0" smtClean="0"/>
              <a:t>gifs/videos</a:t>
            </a:r>
            <a:r>
              <a:rPr lang="en-US" dirty="0" smtClean="0"/>
              <a:t>. Its </a:t>
            </a:r>
            <a:r>
              <a:rPr lang="en-US" dirty="0"/>
              <a:t>open source and </a:t>
            </a:r>
            <a:r>
              <a:rPr lang="en-US" dirty="0" smtClean="0"/>
              <a:t>excellently </a:t>
            </a:r>
            <a:r>
              <a:rPr lang="en-US" dirty="0"/>
              <a:t>done</a:t>
            </a:r>
            <a:r>
              <a:rPr lang="en-US" dirty="0" smtClean="0"/>
              <a:t>! </a:t>
            </a:r>
            <a:r>
              <a:rPr lang="en-US" dirty="0" smtClean="0">
                <a:hlinkClick r:id="rId2"/>
              </a:rPr>
              <a:t>http</a:t>
            </a:r>
            <a:r>
              <a:rPr lang="en-US" dirty="0">
                <a:hlinkClick r:id="rId2"/>
              </a:rPr>
              <a:t>://www.screentogif.com</a:t>
            </a:r>
            <a:r>
              <a:rPr lang="en-US" dirty="0" smtClean="0">
                <a:hlinkClick r:id="rId2"/>
              </a:rPr>
              <a:t>/</a:t>
            </a:r>
            <a:r>
              <a:rPr lang="en-US" dirty="0" smtClean="0"/>
              <a:t>. You can convert gifs to mp4 video files by some web-converters.</a:t>
            </a:r>
            <a:endParaRPr lang="en-US" dirty="0"/>
          </a:p>
        </p:txBody>
      </p:sp>
      <p:pic>
        <p:nvPicPr>
          <p:cNvPr id="9" name="Picture 8"/>
          <p:cNvPicPr>
            <a:picLocks noChangeAspect="1"/>
          </p:cNvPicPr>
          <p:nvPr/>
        </p:nvPicPr>
        <p:blipFill rotWithShape="1">
          <a:blip r:embed="rId3"/>
          <a:srcRect t="27133"/>
          <a:stretch/>
        </p:blipFill>
        <p:spPr>
          <a:xfrm>
            <a:off x="6455229" y="974270"/>
            <a:ext cx="5402338" cy="5370221"/>
          </a:xfrm>
          <a:prstGeom prst="rect">
            <a:avLst/>
          </a:prstGeom>
          <a:ln w="3175">
            <a:solidFill>
              <a:schemeClr val="tx1"/>
            </a:solidFill>
          </a:ln>
        </p:spPr>
      </p:pic>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247" y="4022502"/>
            <a:ext cx="2316156" cy="2321990"/>
          </a:xfrm>
          <a:prstGeom prst="rect">
            <a:avLst/>
          </a:prstGeom>
        </p:spPr>
      </p:pic>
      <p:sp>
        <p:nvSpPr>
          <p:cNvPr id="8" name="Textplatzhalter 4"/>
          <p:cNvSpPr>
            <a:spLocks noGrp="1"/>
          </p:cNvSpPr>
          <p:nvPr>
            <p:ph type="body" sz="quarter" idx="18"/>
          </p:nvPr>
        </p:nvSpPr>
        <p:spPr>
          <a:xfrm>
            <a:off x="2769765" y="6031141"/>
            <a:ext cx="2261582" cy="313350"/>
          </a:xfrm>
        </p:spPr>
        <p:txBody>
          <a:bodyPr/>
          <a:lstStyle/>
          <a:p>
            <a:pPr algn="l"/>
            <a:r>
              <a:rPr lang="de-DE" dirty="0" err="1" smtClean="0"/>
              <a:t>I‘m</a:t>
            </a:r>
            <a:r>
              <a:rPr lang="de-DE" dirty="0" smtClean="0"/>
              <a:t> an </a:t>
            </a:r>
            <a:r>
              <a:rPr lang="de-DE" dirty="0" err="1" smtClean="0"/>
              <a:t>animated</a:t>
            </a:r>
            <a:r>
              <a:rPr lang="de-DE" dirty="0" smtClean="0"/>
              <a:t> </a:t>
            </a:r>
            <a:r>
              <a:rPr lang="de-DE" dirty="0" err="1" smtClean="0"/>
              <a:t>gif</a:t>
            </a:r>
            <a:r>
              <a:rPr lang="de-DE" dirty="0"/>
              <a:t>.</a:t>
            </a:r>
            <a:r>
              <a:rPr lang="de-DE" dirty="0" smtClean="0"/>
              <a:t> Run </a:t>
            </a:r>
            <a:r>
              <a:rPr lang="de-DE" dirty="0" err="1" smtClean="0"/>
              <a:t>the</a:t>
            </a:r>
            <a:r>
              <a:rPr lang="de-DE" dirty="0" smtClean="0"/>
              <a:t> PowerPoint </a:t>
            </a:r>
            <a:r>
              <a:rPr lang="de-DE" dirty="0" err="1" smtClean="0"/>
              <a:t>presentation</a:t>
            </a:r>
            <a:r>
              <a:rPr lang="de-DE" dirty="0" smtClean="0"/>
              <a:t> </a:t>
            </a:r>
            <a:r>
              <a:rPr lang="de-DE" dirty="0" err="1" smtClean="0"/>
              <a:t>to</a:t>
            </a:r>
            <a:r>
              <a:rPr lang="de-DE" dirty="0" smtClean="0"/>
              <a:t> </a:t>
            </a:r>
            <a:r>
              <a:rPr lang="de-DE" dirty="0" err="1" smtClean="0"/>
              <a:t>see</a:t>
            </a:r>
            <a:r>
              <a:rPr lang="de-DE" dirty="0" smtClean="0"/>
              <a:t> </a:t>
            </a:r>
            <a:r>
              <a:rPr lang="de-DE" dirty="0" err="1" smtClean="0"/>
              <a:t>me</a:t>
            </a:r>
            <a:r>
              <a:rPr lang="de-DE" dirty="0" smtClean="0"/>
              <a:t> in </a:t>
            </a:r>
            <a:r>
              <a:rPr lang="de-DE" dirty="0" err="1" smtClean="0"/>
              <a:t>action</a:t>
            </a:r>
            <a:r>
              <a:rPr lang="de-DE" dirty="0" smtClean="0"/>
              <a:t>!</a:t>
            </a:r>
            <a:endParaRPr lang="de-DE" dirty="0"/>
          </a:p>
        </p:txBody>
      </p:sp>
    </p:spTree>
    <p:extLst>
      <p:ext uri="{BB962C8B-B14F-4D97-AF65-F5344CB8AC3E}">
        <p14:creationId xmlns:p14="http://schemas.microsoft.com/office/powerpoint/2010/main" val="25856975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p:txBody>
          <a:bodyPr/>
          <a:lstStyle/>
          <a:p>
            <a:r>
              <a:rPr lang="en-US" dirty="0" smtClean="0"/>
              <a:t>Results and conclusions</a:t>
            </a:r>
            <a:endParaRPr lang="en-US" dirty="0"/>
          </a:p>
        </p:txBody>
      </p:sp>
      <p:sp>
        <p:nvSpPr>
          <p:cNvPr id="4" name="Textplatzhalter 3"/>
          <p:cNvSpPr>
            <a:spLocks noGrp="1"/>
          </p:cNvSpPr>
          <p:nvPr>
            <p:ph type="body" sz="quarter" idx="17"/>
          </p:nvPr>
        </p:nvSpPr>
        <p:spPr>
          <a:xfrm>
            <a:off x="387247" y="953708"/>
            <a:ext cx="5356729" cy="3068793"/>
          </a:xfrm>
        </p:spPr>
        <p:txBody>
          <a:bodyPr/>
          <a:lstStyle/>
          <a:p>
            <a:pPr>
              <a:spcBef>
                <a:spcPts val="600"/>
              </a:spcBef>
            </a:pPr>
            <a:r>
              <a:rPr lang="en-US" dirty="0" smtClean="0"/>
              <a:t>Add some personal conclusion on your project. Relate it to the concept that you formulated in the beginning, the tools and methods that you used, and the evaluation of your results plus a brief outlook.</a:t>
            </a:r>
            <a:endParaRPr lang="en-US" dirty="0"/>
          </a:p>
        </p:txBody>
      </p:sp>
      <p:sp>
        <p:nvSpPr>
          <p:cNvPr id="10" name="Titel 1"/>
          <p:cNvSpPr>
            <a:spLocks noGrp="1"/>
          </p:cNvSpPr>
          <p:nvPr>
            <p:ph type="title"/>
          </p:nvPr>
        </p:nvSpPr>
        <p:spPr>
          <a:xfrm>
            <a:off x="334434" y="228602"/>
            <a:ext cx="11523133" cy="269997"/>
          </a:xfrm>
        </p:spPr>
        <p:txBody>
          <a:bodyPr/>
          <a:lstStyle/>
          <a:p>
            <a:r>
              <a:rPr lang="de-DE" dirty="0" err="1" smtClean="0"/>
              <a:t>Conclusions</a:t>
            </a:r>
            <a:endParaRPr lang="de-DE" dirty="0"/>
          </a:p>
        </p:txBody>
      </p:sp>
      <p:sp>
        <p:nvSpPr>
          <p:cNvPr id="7" name="Textplatzhalter 6"/>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26528969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p:txBody>
          <a:bodyPr/>
          <a:lstStyle/>
          <a:p>
            <a:r>
              <a:rPr lang="en-US" dirty="0" smtClean="0"/>
              <a:t>Tutorial how to copy your code into this document with the correct format</a:t>
            </a:r>
            <a:endParaRPr lang="en-US" dirty="0"/>
          </a:p>
        </p:txBody>
      </p:sp>
      <p:sp>
        <p:nvSpPr>
          <p:cNvPr id="4" name="Textplatzhalter 3"/>
          <p:cNvSpPr>
            <a:spLocks noGrp="1"/>
          </p:cNvSpPr>
          <p:nvPr>
            <p:ph type="body" sz="quarter" idx="17"/>
          </p:nvPr>
        </p:nvSpPr>
        <p:spPr>
          <a:xfrm>
            <a:off x="387248" y="953709"/>
            <a:ext cx="5330972" cy="1741084"/>
          </a:xfrm>
        </p:spPr>
        <p:txBody>
          <a:bodyPr/>
          <a:lstStyle/>
          <a:p>
            <a:pPr>
              <a:spcBef>
                <a:spcPts val="600"/>
              </a:spcBef>
            </a:pPr>
            <a:r>
              <a:rPr lang="en-US" dirty="0" smtClean="0"/>
              <a:t>To be able to bring your code in the nice format that we have in our Grasshopper C# editor you need to follow theses steps:</a:t>
            </a:r>
          </a:p>
          <a:p>
            <a:pPr>
              <a:spcBef>
                <a:spcPts val="600"/>
              </a:spcBef>
            </a:pPr>
            <a:r>
              <a:rPr lang="en-US" dirty="0" smtClean="0"/>
              <a:t>Install Notepad++ on </a:t>
            </a:r>
            <a:r>
              <a:rPr lang="en-US" dirty="0"/>
              <a:t>your computer:</a:t>
            </a:r>
            <a:br>
              <a:rPr lang="en-US" dirty="0"/>
            </a:br>
            <a:r>
              <a:rPr lang="en-US" dirty="0">
                <a:hlinkClick r:id="rId2"/>
              </a:rPr>
              <a:t>https://</a:t>
            </a:r>
            <a:r>
              <a:rPr lang="en-US" dirty="0" smtClean="0">
                <a:hlinkClick r:id="rId2"/>
              </a:rPr>
              <a:t>notepad-plus-plus.org/download/v6.9.1.html</a:t>
            </a:r>
            <a:endParaRPr lang="en-US" dirty="0" smtClean="0"/>
          </a:p>
          <a:p>
            <a:pPr>
              <a:spcBef>
                <a:spcPts val="600"/>
              </a:spcBef>
            </a:pPr>
            <a:r>
              <a:rPr lang="en-US" dirty="0" smtClean="0"/>
              <a:t>Start with a new file (</a:t>
            </a:r>
            <a:r>
              <a:rPr lang="en-US" i="1" dirty="0" smtClean="0"/>
              <a:t>File / New</a:t>
            </a:r>
            <a:r>
              <a:rPr lang="en-US" dirty="0" smtClean="0"/>
              <a:t>) and set the language to C# (</a:t>
            </a:r>
            <a:r>
              <a:rPr lang="en-US" i="1" dirty="0" smtClean="0"/>
              <a:t>Language / C / C#</a:t>
            </a:r>
            <a:r>
              <a:rPr lang="en-US" dirty="0" smtClean="0"/>
              <a:t>). Next copy the code from your Grasshopper C# component into this file. It should look like this:</a:t>
            </a:r>
          </a:p>
          <a:p>
            <a:pPr>
              <a:spcBef>
                <a:spcPts val="600"/>
              </a:spcBef>
            </a:pPr>
            <a:endParaRPr lang="en-US" dirty="0"/>
          </a:p>
          <a:p>
            <a:pPr>
              <a:spcBef>
                <a:spcPts val="600"/>
              </a:spcBef>
            </a:pPr>
            <a:endParaRPr lang="en-US" dirty="0"/>
          </a:p>
          <a:p>
            <a:pPr>
              <a:spcBef>
                <a:spcPts val="600"/>
              </a:spcBef>
            </a:pPr>
            <a:endParaRPr lang="en-US" dirty="0"/>
          </a:p>
        </p:txBody>
      </p:sp>
      <p:pic>
        <p:nvPicPr>
          <p:cNvPr id="5" name="Picture 4"/>
          <p:cNvPicPr>
            <a:picLocks noChangeAspect="1"/>
          </p:cNvPicPr>
          <p:nvPr/>
        </p:nvPicPr>
        <p:blipFill>
          <a:blip r:embed="rId3"/>
          <a:stretch>
            <a:fillRect/>
          </a:stretch>
        </p:blipFill>
        <p:spPr>
          <a:xfrm>
            <a:off x="387248" y="2733426"/>
            <a:ext cx="5330972" cy="2895503"/>
          </a:xfrm>
          <a:prstGeom prst="rect">
            <a:avLst/>
          </a:prstGeom>
          <a:ln w="3175">
            <a:solidFill>
              <a:schemeClr val="tx1"/>
            </a:solidFill>
          </a:ln>
        </p:spPr>
      </p:pic>
      <p:sp>
        <p:nvSpPr>
          <p:cNvPr id="7" name="Textplatzhalter 3"/>
          <p:cNvSpPr>
            <a:spLocks noGrp="1"/>
          </p:cNvSpPr>
          <p:nvPr>
            <p:ph type="body" sz="quarter" idx="17"/>
          </p:nvPr>
        </p:nvSpPr>
        <p:spPr>
          <a:xfrm>
            <a:off x="6526595" y="953709"/>
            <a:ext cx="5330972" cy="2034190"/>
          </a:xfrm>
        </p:spPr>
        <p:txBody>
          <a:bodyPr/>
          <a:lstStyle/>
          <a:p>
            <a:pPr>
              <a:spcBef>
                <a:spcPts val="600"/>
              </a:spcBef>
            </a:pPr>
            <a:r>
              <a:rPr lang="en-US" dirty="0" smtClean="0"/>
              <a:t>Since for code description it’s comfortable to add line numbers. Therefore you need to install a Plugin for Notepad++. Go to </a:t>
            </a:r>
            <a:r>
              <a:rPr lang="en-US" i="1" dirty="0" smtClean="0"/>
              <a:t>Plugins / Plugin Manager</a:t>
            </a:r>
            <a:r>
              <a:rPr lang="en-US" dirty="0" smtClean="0"/>
              <a:t>, select </a:t>
            </a:r>
            <a:r>
              <a:rPr lang="en-US" i="1" dirty="0" err="1" smtClean="0"/>
              <a:t>TextFX</a:t>
            </a:r>
            <a:r>
              <a:rPr lang="en-US" dirty="0"/>
              <a:t> </a:t>
            </a:r>
            <a:r>
              <a:rPr lang="en-US" dirty="0" smtClean="0"/>
              <a:t>and press </a:t>
            </a:r>
            <a:r>
              <a:rPr lang="en-US" i="1" dirty="0" smtClean="0"/>
              <a:t>Install</a:t>
            </a:r>
            <a:r>
              <a:rPr lang="en-US" dirty="0" smtClean="0"/>
              <a:t>. This adds a new menu </a:t>
            </a:r>
            <a:r>
              <a:rPr lang="en-US" dirty="0"/>
              <a:t>entry at the top.</a:t>
            </a:r>
          </a:p>
          <a:p>
            <a:pPr>
              <a:spcBef>
                <a:spcPts val="600"/>
              </a:spcBef>
            </a:pPr>
            <a:r>
              <a:rPr lang="en-US" dirty="0" smtClean="0"/>
              <a:t>To add line numbers proceed as follows: </a:t>
            </a:r>
          </a:p>
          <a:p>
            <a:pPr marL="342900" indent="-342900">
              <a:spcBef>
                <a:spcPts val="600"/>
              </a:spcBef>
              <a:buAutoNum type="arabicPeriod"/>
            </a:pPr>
            <a:r>
              <a:rPr lang="en-US" i="1" dirty="0" smtClean="0"/>
              <a:t>Edit / Select All.</a:t>
            </a:r>
          </a:p>
          <a:p>
            <a:pPr marL="342900" indent="-342900">
              <a:spcBef>
                <a:spcPts val="600"/>
              </a:spcBef>
              <a:buAutoNum type="arabicPeriod"/>
            </a:pPr>
            <a:r>
              <a:rPr lang="en-US" i="1" dirty="0" err="1" smtClean="0"/>
              <a:t>TextFX</a:t>
            </a:r>
            <a:r>
              <a:rPr lang="en-US" i="1" dirty="0" smtClean="0"/>
              <a:t> / </a:t>
            </a:r>
            <a:r>
              <a:rPr lang="en-US" i="1" dirty="0" err="1" smtClean="0"/>
              <a:t>TextFX</a:t>
            </a:r>
            <a:r>
              <a:rPr lang="en-US" i="1" dirty="0" smtClean="0"/>
              <a:t> Edit / Indent text sticky left margin.</a:t>
            </a:r>
            <a:endParaRPr lang="en-US" dirty="0" smtClean="0"/>
          </a:p>
          <a:p>
            <a:pPr marL="342900" indent="-342900">
              <a:spcBef>
                <a:spcPts val="600"/>
              </a:spcBef>
              <a:buAutoNum type="arabicPeriod"/>
            </a:pPr>
            <a:endParaRPr lang="en-US" dirty="0"/>
          </a:p>
          <a:p>
            <a:pPr marL="342900" indent="-342900">
              <a:spcBef>
                <a:spcPts val="600"/>
              </a:spcBef>
              <a:buAutoNum type="arabicPeriod"/>
            </a:pPr>
            <a:endParaRPr lang="en-US" dirty="0" smtClean="0"/>
          </a:p>
          <a:p>
            <a:pPr marL="342900" indent="-342900">
              <a:spcBef>
                <a:spcPts val="600"/>
              </a:spcBef>
              <a:buAutoNum type="arabicPeriod"/>
            </a:pPr>
            <a:endParaRPr lang="en-US" dirty="0"/>
          </a:p>
          <a:p>
            <a:pPr marL="342900" indent="-342900">
              <a:spcBef>
                <a:spcPts val="600"/>
              </a:spcBef>
              <a:buAutoNum type="arabicPeriod"/>
            </a:pPr>
            <a:endParaRPr lang="en-US" dirty="0" smtClean="0"/>
          </a:p>
          <a:p>
            <a:pPr marL="342900" indent="-342900">
              <a:spcBef>
                <a:spcPts val="600"/>
              </a:spcBef>
              <a:buAutoNum type="arabicPeriod"/>
            </a:pPr>
            <a:endParaRPr lang="en-US" dirty="0"/>
          </a:p>
          <a:p>
            <a:pPr marL="342900" indent="-342900">
              <a:spcBef>
                <a:spcPts val="600"/>
              </a:spcBef>
              <a:buAutoNum type="arabicPeriod"/>
            </a:pPr>
            <a:endParaRPr lang="en-US" dirty="0" smtClean="0"/>
          </a:p>
          <a:p>
            <a:pPr marL="342900" indent="-342900">
              <a:spcBef>
                <a:spcPts val="600"/>
              </a:spcBef>
              <a:buAutoNum type="arabicPeriod"/>
            </a:pPr>
            <a:endParaRPr lang="en-US" dirty="0"/>
          </a:p>
          <a:p>
            <a:pPr marL="342900" indent="-342900">
              <a:spcBef>
                <a:spcPts val="600"/>
              </a:spcBef>
              <a:buAutoNum type="arabicPeriod"/>
            </a:pPr>
            <a:endParaRPr lang="en-US" dirty="0" smtClean="0"/>
          </a:p>
          <a:p>
            <a:pPr marL="342900" indent="-342900">
              <a:spcBef>
                <a:spcPts val="600"/>
              </a:spcBef>
              <a:buAutoNum type="arabicPeriod"/>
            </a:pPr>
            <a:endParaRPr lang="en-US" dirty="0" smtClean="0"/>
          </a:p>
          <a:p>
            <a:pPr marL="342900" indent="-342900">
              <a:spcBef>
                <a:spcPts val="600"/>
              </a:spcBef>
              <a:buAutoNum type="arabicPeriod"/>
            </a:pPr>
            <a:endParaRPr lang="en-US" dirty="0" smtClean="0"/>
          </a:p>
          <a:p>
            <a:pPr marL="342900" indent="-342900">
              <a:spcBef>
                <a:spcPts val="600"/>
              </a:spcBef>
              <a:buAutoNum type="arabicPeriod"/>
            </a:pPr>
            <a:r>
              <a:rPr lang="en-US" i="1" dirty="0" smtClean="0"/>
              <a:t>Edit </a:t>
            </a:r>
            <a:r>
              <a:rPr lang="en-US" i="1" dirty="0"/>
              <a:t>/ Column Editor (Alt + C)</a:t>
            </a:r>
            <a:r>
              <a:rPr lang="en-US" dirty="0"/>
              <a:t>. This opens a dialog window, where you select </a:t>
            </a:r>
            <a:r>
              <a:rPr lang="en-US" i="1" dirty="0"/>
              <a:t>Number to Insert </a:t>
            </a:r>
            <a:r>
              <a:rPr lang="en-US" dirty="0"/>
              <a:t>and add </a:t>
            </a:r>
            <a:r>
              <a:rPr lang="en-US" i="1" dirty="0"/>
              <a:t>Initial number: 1 </a:t>
            </a:r>
            <a:r>
              <a:rPr lang="en-US" dirty="0"/>
              <a:t>and </a:t>
            </a:r>
            <a:r>
              <a:rPr lang="en-US" i="1" dirty="0"/>
              <a:t>Increase by: 1</a:t>
            </a:r>
            <a:r>
              <a:rPr lang="en-US" dirty="0"/>
              <a:t>. Format is Dec. Press OK</a:t>
            </a:r>
            <a:r>
              <a:rPr lang="en-US" dirty="0" smtClean="0"/>
              <a:t>.</a:t>
            </a:r>
          </a:p>
          <a:p>
            <a:pPr>
              <a:spcBef>
                <a:spcPts val="600"/>
              </a:spcBef>
            </a:pPr>
            <a:endParaRPr lang="en-US" dirty="0"/>
          </a:p>
          <a:p>
            <a:pPr marL="342900" indent="-342900">
              <a:spcBef>
                <a:spcPts val="600"/>
              </a:spcBef>
              <a:buAutoNum type="arabicPeriod"/>
            </a:pPr>
            <a:endParaRPr lang="en-US" i="1" dirty="0" smtClean="0"/>
          </a:p>
          <a:p>
            <a:pPr>
              <a:spcBef>
                <a:spcPts val="600"/>
              </a:spcBef>
            </a:pPr>
            <a:endParaRPr lang="en-US" dirty="0"/>
          </a:p>
          <a:p>
            <a:pPr>
              <a:spcBef>
                <a:spcPts val="600"/>
              </a:spcBef>
            </a:pPr>
            <a:endParaRPr lang="en-US" dirty="0"/>
          </a:p>
          <a:p>
            <a:pPr>
              <a:spcBef>
                <a:spcPts val="600"/>
              </a:spcBef>
            </a:pPr>
            <a:endParaRPr lang="en-US" dirty="0"/>
          </a:p>
        </p:txBody>
      </p:sp>
      <p:pic>
        <p:nvPicPr>
          <p:cNvPr id="6" name="Picture 5"/>
          <p:cNvPicPr>
            <a:picLocks noChangeAspect="1"/>
          </p:cNvPicPr>
          <p:nvPr/>
        </p:nvPicPr>
        <p:blipFill>
          <a:blip r:embed="rId4"/>
          <a:stretch>
            <a:fillRect/>
          </a:stretch>
        </p:blipFill>
        <p:spPr>
          <a:xfrm>
            <a:off x="6526595" y="2733425"/>
            <a:ext cx="5330972" cy="2895504"/>
          </a:xfrm>
          <a:prstGeom prst="rect">
            <a:avLst/>
          </a:prstGeom>
          <a:ln w="3175">
            <a:solidFill>
              <a:schemeClr val="tx1"/>
            </a:solidFill>
          </a:ln>
        </p:spPr>
      </p:pic>
    </p:spTree>
    <p:extLst>
      <p:ext uri="{BB962C8B-B14F-4D97-AF65-F5344CB8AC3E}">
        <p14:creationId xmlns:p14="http://schemas.microsoft.com/office/powerpoint/2010/main" val="1921792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p:txBody>
          <a:bodyPr/>
          <a:lstStyle/>
          <a:p>
            <a:r>
              <a:rPr lang="en-US" dirty="0" smtClean="0"/>
              <a:t>Tutorial how to copy your code into this document with the correct format</a:t>
            </a:r>
            <a:endParaRPr lang="en-US" dirty="0"/>
          </a:p>
        </p:txBody>
      </p:sp>
      <p:sp>
        <p:nvSpPr>
          <p:cNvPr id="4" name="Textplatzhalter 3"/>
          <p:cNvSpPr>
            <a:spLocks noGrp="1"/>
          </p:cNvSpPr>
          <p:nvPr>
            <p:ph type="body" sz="quarter" idx="17"/>
          </p:nvPr>
        </p:nvSpPr>
        <p:spPr>
          <a:xfrm>
            <a:off x="387248" y="953709"/>
            <a:ext cx="5330972" cy="256905"/>
          </a:xfrm>
        </p:spPr>
        <p:txBody>
          <a:bodyPr/>
          <a:lstStyle/>
          <a:p>
            <a:pPr>
              <a:spcBef>
                <a:spcPts val="600"/>
              </a:spcBef>
            </a:pPr>
            <a:r>
              <a:rPr lang="en-US" dirty="0" smtClean="0"/>
              <a:t>Now, you have added a column and filled it with numbers:</a:t>
            </a:r>
          </a:p>
          <a:p>
            <a:pPr>
              <a:spcBef>
                <a:spcPts val="600"/>
              </a:spcBef>
            </a:pPr>
            <a:endParaRPr lang="en-US" dirty="0"/>
          </a:p>
          <a:p>
            <a:pPr>
              <a:spcBef>
                <a:spcPts val="600"/>
              </a:spcBef>
            </a:pPr>
            <a:endParaRPr lang="en-US" dirty="0"/>
          </a:p>
          <a:p>
            <a:pPr>
              <a:spcBef>
                <a:spcPts val="600"/>
              </a:spcBef>
            </a:pPr>
            <a:endParaRPr lang="en-US" dirty="0"/>
          </a:p>
        </p:txBody>
      </p:sp>
      <p:sp>
        <p:nvSpPr>
          <p:cNvPr id="7" name="Textplatzhalter 3"/>
          <p:cNvSpPr>
            <a:spLocks noGrp="1"/>
          </p:cNvSpPr>
          <p:nvPr>
            <p:ph type="body" sz="quarter" idx="17"/>
          </p:nvPr>
        </p:nvSpPr>
        <p:spPr>
          <a:xfrm>
            <a:off x="6526595" y="953709"/>
            <a:ext cx="5330972" cy="1010320"/>
          </a:xfrm>
        </p:spPr>
        <p:txBody>
          <a:bodyPr/>
          <a:lstStyle/>
          <a:p>
            <a:pPr>
              <a:spcBef>
                <a:spcPts val="600"/>
              </a:spcBef>
            </a:pPr>
            <a:r>
              <a:rPr lang="en-US" dirty="0" smtClean="0"/>
              <a:t>This copies the formatted code to your clipboard. Change to PowerPoint and insert it into an empty Text Box like this one in the following way:</a:t>
            </a:r>
          </a:p>
          <a:p>
            <a:pPr>
              <a:spcBef>
                <a:spcPts val="600"/>
              </a:spcBef>
            </a:pPr>
            <a:r>
              <a:rPr lang="en-US" i="1" dirty="0" smtClean="0"/>
              <a:t>Right mouse click / Paste Options / Keep Source </a:t>
            </a:r>
            <a:r>
              <a:rPr lang="en-US" i="1" dirty="0" err="1" smtClean="0"/>
              <a:t>Formating</a:t>
            </a:r>
            <a:r>
              <a:rPr lang="en-US" i="1" dirty="0" smtClean="0"/>
              <a:t> (K):</a:t>
            </a:r>
          </a:p>
          <a:p>
            <a:pPr>
              <a:spcBef>
                <a:spcPts val="600"/>
              </a:spcBef>
            </a:pPr>
            <a:endParaRPr lang="en-US" i="1" dirty="0" smtClean="0"/>
          </a:p>
          <a:p>
            <a:pPr>
              <a:spcBef>
                <a:spcPts val="600"/>
              </a:spcBef>
            </a:pPr>
            <a:endParaRPr lang="en-US" dirty="0" smtClean="0"/>
          </a:p>
        </p:txBody>
      </p:sp>
      <p:sp>
        <p:nvSpPr>
          <p:cNvPr id="11" name="Textplatzhalter 3"/>
          <p:cNvSpPr>
            <a:spLocks noGrp="1"/>
          </p:cNvSpPr>
          <p:nvPr>
            <p:ph type="body" sz="quarter" idx="17"/>
          </p:nvPr>
        </p:nvSpPr>
        <p:spPr>
          <a:xfrm>
            <a:off x="387248" y="4370903"/>
            <a:ext cx="5330972" cy="510190"/>
          </a:xfrm>
        </p:spPr>
        <p:txBody>
          <a:bodyPr/>
          <a:lstStyle/>
          <a:p>
            <a:pPr>
              <a:spcBef>
                <a:spcPts val="600"/>
              </a:spcBef>
            </a:pPr>
            <a:r>
              <a:rPr lang="en-US" dirty="0" smtClean="0"/>
              <a:t>You need to copy this nice formatting via: </a:t>
            </a:r>
            <a:r>
              <a:rPr lang="en-US" i="1" dirty="0" smtClean="0"/>
              <a:t>Plugins / </a:t>
            </a:r>
            <a:r>
              <a:rPr lang="en-US" i="1" dirty="0" err="1" smtClean="0"/>
              <a:t>NppExport</a:t>
            </a:r>
            <a:r>
              <a:rPr lang="en-US" i="1" dirty="0" smtClean="0"/>
              <a:t> / </a:t>
            </a:r>
            <a:r>
              <a:rPr lang="en-US" i="1" dirty="0" err="1" smtClean="0"/>
              <a:t>CoyRTF</a:t>
            </a:r>
            <a:r>
              <a:rPr lang="en-US" i="1" dirty="0" smtClean="0"/>
              <a:t> to clipboard</a:t>
            </a:r>
            <a:r>
              <a:rPr lang="en-US" dirty="0" smtClean="0"/>
              <a:t>: </a:t>
            </a:r>
          </a:p>
          <a:p>
            <a:pPr>
              <a:spcBef>
                <a:spcPts val="600"/>
              </a:spcBef>
            </a:pPr>
            <a:endParaRPr lang="en-US" dirty="0"/>
          </a:p>
          <a:p>
            <a:pPr>
              <a:spcBef>
                <a:spcPts val="600"/>
              </a:spcBef>
            </a:pPr>
            <a:endParaRPr lang="en-US" dirty="0"/>
          </a:p>
          <a:p>
            <a:pPr>
              <a:spcBef>
                <a:spcPts val="600"/>
              </a:spcBef>
            </a:pPr>
            <a:endParaRPr lang="en-US" dirty="0"/>
          </a:p>
        </p:txBody>
      </p:sp>
      <p:pic>
        <p:nvPicPr>
          <p:cNvPr id="12" name="Picture 11"/>
          <p:cNvPicPr>
            <a:picLocks noChangeAspect="1"/>
          </p:cNvPicPr>
          <p:nvPr/>
        </p:nvPicPr>
        <p:blipFill>
          <a:blip r:embed="rId2"/>
          <a:stretch>
            <a:fillRect/>
          </a:stretch>
        </p:blipFill>
        <p:spPr>
          <a:xfrm>
            <a:off x="387248" y="1308224"/>
            <a:ext cx="5330972" cy="2895503"/>
          </a:xfrm>
          <a:prstGeom prst="rect">
            <a:avLst/>
          </a:prstGeom>
          <a:ln w="3175">
            <a:solidFill>
              <a:schemeClr val="tx1"/>
            </a:solidFill>
          </a:ln>
        </p:spPr>
      </p:pic>
      <p:pic>
        <p:nvPicPr>
          <p:cNvPr id="13" name="Picture 12"/>
          <p:cNvPicPr>
            <a:picLocks noChangeAspect="1"/>
          </p:cNvPicPr>
          <p:nvPr/>
        </p:nvPicPr>
        <p:blipFill>
          <a:blip r:embed="rId3"/>
          <a:stretch>
            <a:fillRect/>
          </a:stretch>
        </p:blipFill>
        <p:spPr>
          <a:xfrm>
            <a:off x="387248" y="4881094"/>
            <a:ext cx="3212397" cy="1418370"/>
          </a:xfrm>
          <a:prstGeom prst="rect">
            <a:avLst/>
          </a:prstGeom>
          <a:ln w="3175">
            <a:solidFill>
              <a:schemeClr val="tx1"/>
            </a:solidFill>
          </a:ln>
        </p:spPr>
      </p:pic>
      <p:pic>
        <p:nvPicPr>
          <p:cNvPr id="14" name="Picture 13"/>
          <p:cNvPicPr>
            <a:picLocks noChangeAspect="1"/>
          </p:cNvPicPr>
          <p:nvPr/>
        </p:nvPicPr>
        <p:blipFill>
          <a:blip r:embed="rId4"/>
          <a:stretch>
            <a:fillRect/>
          </a:stretch>
        </p:blipFill>
        <p:spPr>
          <a:xfrm>
            <a:off x="6526595" y="1964029"/>
            <a:ext cx="5330972" cy="2054312"/>
          </a:xfrm>
          <a:prstGeom prst="rect">
            <a:avLst/>
          </a:prstGeom>
          <a:ln w="3175">
            <a:solidFill>
              <a:schemeClr val="tx1"/>
            </a:solidFill>
          </a:ln>
        </p:spPr>
      </p:pic>
      <p:sp>
        <p:nvSpPr>
          <p:cNvPr id="15" name="Textplatzhalter 3"/>
          <p:cNvSpPr>
            <a:spLocks noGrp="1"/>
          </p:cNvSpPr>
          <p:nvPr>
            <p:ph type="body" sz="quarter" idx="17"/>
          </p:nvPr>
        </p:nvSpPr>
        <p:spPr>
          <a:xfrm>
            <a:off x="6526595" y="4203727"/>
            <a:ext cx="5330972" cy="1010320"/>
          </a:xfrm>
        </p:spPr>
        <p:txBody>
          <a:bodyPr/>
          <a:lstStyle/>
          <a:p>
            <a:pPr>
              <a:spcBef>
                <a:spcPts val="600"/>
              </a:spcBef>
            </a:pPr>
            <a:r>
              <a:rPr lang="en-US" dirty="0" smtClean="0"/>
              <a:t>Nearly done. Just mark all and select </a:t>
            </a:r>
            <a:r>
              <a:rPr lang="en-US" i="1" dirty="0" smtClean="0"/>
              <a:t>font size 9 </a:t>
            </a:r>
            <a:r>
              <a:rPr lang="en-US" dirty="0" smtClean="0"/>
              <a:t>and </a:t>
            </a:r>
            <a:r>
              <a:rPr lang="en-US" i="1" dirty="0" smtClean="0"/>
              <a:t>font type Consolas</a:t>
            </a:r>
            <a:r>
              <a:rPr lang="en-US" dirty="0" smtClean="0"/>
              <a:t>. Finished! </a:t>
            </a:r>
            <a:endParaRPr lang="en-US" i="1" dirty="0" smtClean="0"/>
          </a:p>
          <a:p>
            <a:pPr>
              <a:spcBef>
                <a:spcPts val="600"/>
              </a:spcBef>
            </a:pPr>
            <a:endParaRPr lang="en-US" dirty="0" smtClean="0"/>
          </a:p>
        </p:txBody>
      </p:sp>
      <p:sp>
        <p:nvSpPr>
          <p:cNvPr id="17" name="Textplatzhalter 3"/>
          <p:cNvSpPr txBox="1">
            <a:spLocks/>
          </p:cNvSpPr>
          <p:nvPr/>
        </p:nvSpPr>
        <p:spPr>
          <a:xfrm>
            <a:off x="6526595" y="4708887"/>
            <a:ext cx="5370907" cy="1590577"/>
          </a:xfrm>
          <a:prstGeom prst="rect">
            <a:avLst/>
          </a:prstGeom>
        </p:spPr>
        <p:txBody>
          <a:bodyPr wrap="square" lIns="0" tIns="0" rIns="0" bIns="0" anchor="t" anchorCtr="0">
            <a:noAutofit/>
          </a:bodyPr>
          <a:lstStyle>
            <a:lvl1pPr marL="0" indent="0" algn="l" defTabSz="914400" rtl="0" eaLnBrk="1" latinLnBrk="0" hangingPunct="1">
              <a:spcBef>
                <a:spcPct val="20000"/>
              </a:spcBef>
              <a:buFontTx/>
              <a:buNone/>
              <a:defRPr sz="1400" kern="1200">
                <a:solidFill>
                  <a:schemeClr val="tx1"/>
                </a:solidFill>
                <a:latin typeface="Linotype Syntax Com"/>
                <a:ea typeface="+mn-ea"/>
                <a:cs typeface="Arial" pitchFamily="34" charset="0"/>
              </a:defRPr>
            </a:lvl1pPr>
            <a:lvl2pPr marL="457200" indent="0" algn="l" defTabSz="914400" rtl="0" eaLnBrk="1" latinLnBrk="0" hangingPunct="1">
              <a:spcBef>
                <a:spcPct val="20000"/>
              </a:spcBef>
              <a:buFontTx/>
              <a:buNone/>
              <a:defRPr sz="2000" kern="1200">
                <a:solidFill>
                  <a:schemeClr val="tx1"/>
                </a:solidFill>
                <a:latin typeface="Arial" pitchFamily="34" charset="0"/>
                <a:ea typeface="+mn-ea"/>
                <a:cs typeface="Arial" pitchFamily="34" charset="0"/>
              </a:defRPr>
            </a:lvl2pPr>
            <a:lvl3pPr marL="914400" indent="0" algn="l" defTabSz="914400" rtl="0" eaLnBrk="1" latinLnBrk="0" hangingPunct="1">
              <a:spcBef>
                <a:spcPct val="20000"/>
              </a:spcBef>
              <a:buFontTx/>
              <a:buNone/>
              <a:defRPr sz="1800" kern="1200">
                <a:solidFill>
                  <a:schemeClr val="tx1"/>
                </a:solidFill>
                <a:latin typeface="Arial" pitchFamily="34" charset="0"/>
                <a:ea typeface="+mn-ea"/>
                <a:cs typeface="Arial" pitchFamily="34" charset="0"/>
              </a:defRPr>
            </a:lvl3pPr>
            <a:lvl4pPr marL="1371600" indent="0" algn="l" defTabSz="914400" rtl="0" eaLnBrk="1" latinLnBrk="0" hangingPunct="1">
              <a:spcBef>
                <a:spcPct val="20000"/>
              </a:spcBef>
              <a:buFontTx/>
              <a:buNone/>
              <a:defRPr sz="2000" kern="1200">
                <a:solidFill>
                  <a:schemeClr val="tx1"/>
                </a:solidFill>
                <a:latin typeface="Arial" pitchFamily="34" charset="0"/>
                <a:ea typeface="+mn-ea"/>
                <a:cs typeface="Arial" pitchFamily="34" charset="0"/>
              </a:defRPr>
            </a:lvl4pPr>
            <a:lvl5pPr marL="1828800" indent="0" algn="l" defTabSz="914400" rtl="0" eaLnBrk="1" latinLnBrk="0" hangingPunct="1">
              <a:spcBef>
                <a:spcPct val="20000"/>
              </a:spcBef>
              <a:buFontTx/>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tabLst>
                <a:tab pos="266700" algn="l"/>
              </a:tabLst>
            </a:pPr>
            <a:r>
              <a:rPr lang="de-CH" sz="900" dirty="0">
                <a:solidFill>
                  <a:srgbClr val="FF8000"/>
                </a:solidFill>
                <a:highlight>
                  <a:srgbClr val="FFFFFF"/>
                </a:highlight>
              </a:rPr>
              <a:t>1</a:t>
            </a:r>
            <a:r>
              <a:rPr lang="de-CH" sz="900" dirty="0">
                <a:solidFill>
                  <a:srgbClr val="000000"/>
                </a:solidFill>
                <a:highlight>
                  <a:srgbClr val="FFFFFF"/>
                </a:highlight>
              </a:rPr>
              <a:t> 	</a:t>
            </a:r>
            <a:r>
              <a:rPr lang="de-CH" sz="900" b="1" dirty="0">
                <a:solidFill>
                  <a:srgbClr val="0000FF"/>
                </a:solidFill>
                <a:highlight>
                  <a:srgbClr val="FFFFFF"/>
                </a:highlight>
              </a:rPr>
              <a:t>private</a:t>
            </a:r>
            <a:r>
              <a:rPr lang="de-CH" sz="900" dirty="0">
                <a:solidFill>
                  <a:srgbClr val="000000"/>
                </a:solidFill>
                <a:highlight>
                  <a:srgbClr val="FFFFFF"/>
                </a:highlight>
              </a:rPr>
              <a:t> </a:t>
            </a:r>
            <a:r>
              <a:rPr lang="de-CH" sz="900" dirty="0" err="1">
                <a:solidFill>
                  <a:srgbClr val="8000FF"/>
                </a:solidFill>
                <a:highlight>
                  <a:srgbClr val="FFFFFF"/>
                </a:highlight>
              </a:rPr>
              <a:t>void</a:t>
            </a:r>
            <a:r>
              <a:rPr lang="de-CH" sz="900" dirty="0">
                <a:solidFill>
                  <a:srgbClr val="000000"/>
                </a:solidFill>
                <a:highlight>
                  <a:srgbClr val="FFFFFF"/>
                </a:highlight>
              </a:rPr>
              <a:t> </a:t>
            </a:r>
            <a:r>
              <a:rPr lang="de-CH" sz="900" dirty="0" err="1">
                <a:solidFill>
                  <a:srgbClr val="000000"/>
                </a:solidFill>
                <a:highlight>
                  <a:srgbClr val="FFFFFF"/>
                </a:highlight>
              </a:rPr>
              <a:t>RunScript</a:t>
            </a:r>
            <a:r>
              <a:rPr lang="de-CH" sz="900" b="1" dirty="0">
                <a:solidFill>
                  <a:srgbClr val="000080"/>
                </a:solidFill>
                <a:highlight>
                  <a:srgbClr val="FFFFFF"/>
                </a:highlight>
              </a:rPr>
              <a:t>(</a:t>
            </a:r>
            <a:r>
              <a:rPr lang="de-CH" sz="900" dirty="0" err="1">
                <a:solidFill>
                  <a:srgbClr val="8000FF"/>
                </a:solidFill>
                <a:highlight>
                  <a:srgbClr val="FFFFFF"/>
                </a:highlight>
              </a:rPr>
              <a:t>int</a:t>
            </a:r>
            <a:r>
              <a:rPr lang="de-CH" sz="900" dirty="0">
                <a:solidFill>
                  <a:srgbClr val="000000"/>
                </a:solidFill>
                <a:highlight>
                  <a:srgbClr val="FFFFFF"/>
                </a:highlight>
              </a:rPr>
              <a:t> </a:t>
            </a:r>
            <a:r>
              <a:rPr lang="de-CH" sz="900" dirty="0" err="1">
                <a:solidFill>
                  <a:srgbClr val="000000"/>
                </a:solidFill>
                <a:highlight>
                  <a:srgbClr val="FFFFFF"/>
                </a:highlight>
              </a:rPr>
              <a:t>nr</a:t>
            </a:r>
            <a:r>
              <a:rPr lang="de-CH" sz="900" b="1" dirty="0">
                <a:solidFill>
                  <a:srgbClr val="000080"/>
                </a:solidFill>
                <a:highlight>
                  <a:srgbClr val="FFFFFF"/>
                </a:highlight>
              </a:rPr>
              <a:t>,</a:t>
            </a:r>
            <a:r>
              <a:rPr lang="de-CH" sz="900" dirty="0">
                <a:solidFill>
                  <a:srgbClr val="000000"/>
                </a:solidFill>
                <a:highlight>
                  <a:srgbClr val="FFFFFF"/>
                </a:highlight>
              </a:rPr>
              <a:t> Rectangle3d </a:t>
            </a:r>
            <a:r>
              <a:rPr lang="de-CH" sz="900" dirty="0" err="1">
                <a:solidFill>
                  <a:srgbClr val="000000"/>
                </a:solidFill>
                <a:highlight>
                  <a:srgbClr val="FFFFFF"/>
                </a:highlight>
              </a:rPr>
              <a:t>rect</a:t>
            </a:r>
            <a:r>
              <a:rPr lang="de-CH" sz="900" b="1" dirty="0">
                <a:solidFill>
                  <a:srgbClr val="000080"/>
                </a:solidFill>
                <a:highlight>
                  <a:srgbClr val="FFFFFF"/>
                </a:highlight>
              </a:rPr>
              <a:t>,</a:t>
            </a:r>
            <a:r>
              <a:rPr lang="de-CH" sz="900" dirty="0">
                <a:solidFill>
                  <a:srgbClr val="000000"/>
                </a:solidFill>
                <a:highlight>
                  <a:srgbClr val="FFFFFF"/>
                </a:highlight>
              </a:rPr>
              <a:t> </a:t>
            </a:r>
            <a:r>
              <a:rPr lang="de-CH" sz="900" b="1" dirty="0" err="1">
                <a:solidFill>
                  <a:srgbClr val="0000FF"/>
                </a:solidFill>
                <a:highlight>
                  <a:srgbClr val="FFFFFF"/>
                </a:highlight>
              </a:rPr>
              <a:t>ref</a:t>
            </a:r>
            <a:r>
              <a:rPr lang="de-CH" sz="900" dirty="0">
                <a:solidFill>
                  <a:srgbClr val="000000"/>
                </a:solidFill>
                <a:highlight>
                  <a:srgbClr val="FFFFFF"/>
                </a:highlight>
              </a:rPr>
              <a:t> </a:t>
            </a:r>
            <a:r>
              <a:rPr lang="de-CH" sz="900" b="1" dirty="0" err="1">
                <a:solidFill>
                  <a:srgbClr val="0000FF"/>
                </a:solidFill>
                <a:highlight>
                  <a:srgbClr val="FFFFFF"/>
                </a:highlight>
              </a:rPr>
              <a:t>object</a:t>
            </a:r>
            <a:r>
              <a:rPr lang="de-CH" sz="900" dirty="0">
                <a:solidFill>
                  <a:srgbClr val="000000"/>
                </a:solidFill>
                <a:highlight>
                  <a:srgbClr val="FFFFFF"/>
                </a:highlight>
              </a:rPr>
              <a:t> A</a:t>
            </a:r>
            <a:r>
              <a:rPr lang="de-CH" sz="900" b="1" dirty="0">
                <a:solidFill>
                  <a:srgbClr val="000080"/>
                </a:solidFill>
                <a:highlight>
                  <a:srgbClr val="FFFFFF"/>
                </a:highlight>
              </a:rPr>
              <a:t>)</a:t>
            </a:r>
            <a:endParaRPr lang="de-CH" sz="900" dirty="0">
              <a:solidFill>
                <a:srgbClr val="000000"/>
              </a:solidFill>
              <a:highlight>
                <a:srgbClr val="FFFFFF"/>
              </a:highlight>
            </a:endParaRPr>
          </a:p>
          <a:p>
            <a:pPr>
              <a:tabLst>
                <a:tab pos="266700" algn="l"/>
              </a:tabLst>
            </a:pPr>
            <a:r>
              <a:rPr lang="de-CH" sz="900" dirty="0">
                <a:solidFill>
                  <a:srgbClr val="FF8000"/>
                </a:solidFill>
                <a:highlight>
                  <a:srgbClr val="FFFFFF"/>
                </a:highlight>
              </a:rPr>
              <a:t>2</a:t>
            </a:r>
            <a:r>
              <a:rPr lang="de-CH" sz="900" dirty="0">
                <a:solidFill>
                  <a:srgbClr val="000000"/>
                </a:solidFill>
                <a:highlight>
                  <a:srgbClr val="FFFFFF"/>
                </a:highlight>
              </a:rPr>
              <a:t> 	  </a:t>
            </a:r>
            <a:r>
              <a:rPr lang="de-CH" sz="900" b="1" dirty="0">
                <a:solidFill>
                  <a:srgbClr val="000080"/>
                </a:solidFill>
                <a:highlight>
                  <a:srgbClr val="FFFFFF"/>
                </a:highlight>
              </a:rPr>
              <a:t>{</a:t>
            </a:r>
            <a:endParaRPr lang="de-CH" sz="900" dirty="0">
              <a:solidFill>
                <a:srgbClr val="000000"/>
              </a:solidFill>
              <a:highlight>
                <a:srgbClr val="FFFFFF"/>
              </a:highlight>
            </a:endParaRPr>
          </a:p>
          <a:p>
            <a:pPr>
              <a:tabLst>
                <a:tab pos="266700" algn="l"/>
              </a:tabLst>
            </a:pPr>
            <a:r>
              <a:rPr lang="de-CH" sz="900" dirty="0">
                <a:solidFill>
                  <a:srgbClr val="FF8000"/>
                </a:solidFill>
                <a:highlight>
                  <a:srgbClr val="FFFFFF"/>
                </a:highlight>
              </a:rPr>
              <a:t>3</a:t>
            </a:r>
            <a:r>
              <a:rPr lang="de-CH" sz="900" dirty="0">
                <a:solidFill>
                  <a:srgbClr val="000000"/>
                </a:solidFill>
                <a:highlight>
                  <a:srgbClr val="FFFFFF"/>
                </a:highlight>
              </a:rPr>
              <a:t> 	    </a:t>
            </a:r>
            <a:r>
              <a:rPr lang="de-CH" sz="900" dirty="0" err="1">
                <a:solidFill>
                  <a:srgbClr val="8000FF"/>
                </a:solidFill>
                <a:highlight>
                  <a:srgbClr val="FFFFFF"/>
                </a:highlight>
              </a:rPr>
              <a:t>int</a:t>
            </a:r>
            <a:r>
              <a:rPr lang="de-CH" sz="900" dirty="0">
                <a:solidFill>
                  <a:srgbClr val="000000"/>
                </a:solidFill>
                <a:highlight>
                  <a:srgbClr val="FFFFFF"/>
                </a:highlight>
              </a:rPr>
              <a:t> </a:t>
            </a:r>
            <a:r>
              <a:rPr lang="de-CH" sz="900" dirty="0" err="1">
                <a:solidFill>
                  <a:srgbClr val="000000"/>
                </a:solidFill>
                <a:highlight>
                  <a:srgbClr val="FFFFFF"/>
                </a:highlight>
              </a:rPr>
              <a:t>iterations</a:t>
            </a:r>
            <a:r>
              <a:rPr lang="de-CH" sz="900" dirty="0">
                <a:solidFill>
                  <a:srgbClr val="000000"/>
                </a:solidFill>
                <a:highlight>
                  <a:srgbClr val="FFFFFF"/>
                </a:highlight>
              </a:rPr>
              <a:t> </a:t>
            </a:r>
            <a:r>
              <a:rPr lang="de-CH" sz="900" b="1" dirty="0">
                <a:solidFill>
                  <a:srgbClr val="000080"/>
                </a:solidFill>
                <a:highlight>
                  <a:srgbClr val="FFFFFF"/>
                </a:highlight>
              </a:rPr>
              <a:t>=</a:t>
            </a:r>
            <a:r>
              <a:rPr lang="de-CH" sz="900" dirty="0">
                <a:solidFill>
                  <a:srgbClr val="000000"/>
                </a:solidFill>
                <a:highlight>
                  <a:srgbClr val="FFFFFF"/>
                </a:highlight>
              </a:rPr>
              <a:t> </a:t>
            </a:r>
            <a:r>
              <a:rPr lang="de-CH" sz="900" dirty="0" err="1">
                <a:solidFill>
                  <a:srgbClr val="000000"/>
                </a:solidFill>
                <a:highlight>
                  <a:srgbClr val="FFFFFF"/>
                </a:highlight>
              </a:rPr>
              <a:t>nr</a:t>
            </a:r>
            <a:r>
              <a:rPr lang="de-CH" sz="900" b="1" dirty="0">
                <a:solidFill>
                  <a:srgbClr val="000080"/>
                </a:solidFill>
                <a:highlight>
                  <a:srgbClr val="FFFFFF"/>
                </a:highlight>
              </a:rPr>
              <a:t>;</a:t>
            </a:r>
            <a:endParaRPr lang="de-CH" sz="900" dirty="0">
              <a:solidFill>
                <a:srgbClr val="000000"/>
              </a:solidFill>
              <a:highlight>
                <a:srgbClr val="FFFFFF"/>
              </a:highlight>
            </a:endParaRPr>
          </a:p>
          <a:p>
            <a:pPr>
              <a:tabLst>
                <a:tab pos="266700" algn="l"/>
              </a:tabLst>
            </a:pPr>
            <a:r>
              <a:rPr lang="en-US" sz="900" dirty="0">
                <a:solidFill>
                  <a:srgbClr val="FF8000"/>
                </a:solidFill>
                <a:highlight>
                  <a:srgbClr val="FFFFFF"/>
                </a:highlight>
              </a:rPr>
              <a:t>4</a:t>
            </a:r>
            <a:r>
              <a:rPr lang="en-US" sz="900" dirty="0">
                <a:solidFill>
                  <a:srgbClr val="000000"/>
                </a:solidFill>
                <a:highlight>
                  <a:srgbClr val="FFFFFF"/>
                </a:highlight>
              </a:rPr>
              <a:t> 	    List</a:t>
            </a:r>
            <a:r>
              <a:rPr lang="en-US" sz="900" b="1" dirty="0">
                <a:solidFill>
                  <a:srgbClr val="000080"/>
                </a:solidFill>
                <a:highlight>
                  <a:srgbClr val="FFFFFF"/>
                </a:highlight>
              </a:rPr>
              <a:t>&lt;</a:t>
            </a:r>
            <a:r>
              <a:rPr lang="en-US" sz="900" dirty="0">
                <a:solidFill>
                  <a:srgbClr val="000000"/>
                </a:solidFill>
                <a:highlight>
                  <a:srgbClr val="FFFFFF"/>
                </a:highlight>
              </a:rPr>
              <a:t>Extrusion</a:t>
            </a:r>
            <a:r>
              <a:rPr lang="en-US" sz="900" b="1" dirty="0">
                <a:solidFill>
                  <a:srgbClr val="000080"/>
                </a:solidFill>
                <a:highlight>
                  <a:srgbClr val="FFFFFF"/>
                </a:highlight>
              </a:rPr>
              <a:t>&gt;</a:t>
            </a:r>
            <a:r>
              <a:rPr lang="en-US" sz="900" dirty="0">
                <a:solidFill>
                  <a:srgbClr val="000000"/>
                </a:solidFill>
                <a:highlight>
                  <a:srgbClr val="FFFFFF"/>
                </a:highlight>
              </a:rPr>
              <a:t> </a:t>
            </a:r>
            <a:r>
              <a:rPr lang="en-US" sz="900" dirty="0" err="1">
                <a:solidFill>
                  <a:srgbClr val="000000"/>
                </a:solidFill>
                <a:highlight>
                  <a:srgbClr val="FFFFFF"/>
                </a:highlight>
              </a:rPr>
              <a:t>collectBreps</a:t>
            </a:r>
            <a:r>
              <a:rPr lang="en-US" sz="900" dirty="0">
                <a:solidFill>
                  <a:srgbClr val="000000"/>
                </a:solidFill>
                <a:highlight>
                  <a:srgbClr val="FFFFFF"/>
                </a:highlight>
              </a:rPr>
              <a:t> </a:t>
            </a:r>
            <a:r>
              <a:rPr lang="en-US" sz="900" b="1" dirty="0">
                <a:solidFill>
                  <a:srgbClr val="000080"/>
                </a:solidFill>
                <a:highlight>
                  <a:srgbClr val="FFFFFF"/>
                </a:highlight>
              </a:rPr>
              <a:t>=</a:t>
            </a:r>
            <a:r>
              <a:rPr lang="en-US" sz="900" dirty="0">
                <a:solidFill>
                  <a:srgbClr val="000000"/>
                </a:solidFill>
                <a:highlight>
                  <a:srgbClr val="FFFFFF"/>
                </a:highlight>
              </a:rPr>
              <a:t> </a:t>
            </a:r>
            <a:r>
              <a:rPr lang="en-US" sz="900" b="1" dirty="0">
                <a:solidFill>
                  <a:srgbClr val="0000FF"/>
                </a:solidFill>
                <a:highlight>
                  <a:srgbClr val="FFFFFF"/>
                </a:highlight>
              </a:rPr>
              <a:t>new</a:t>
            </a:r>
            <a:r>
              <a:rPr lang="en-US" sz="900" dirty="0">
                <a:solidFill>
                  <a:srgbClr val="000000"/>
                </a:solidFill>
                <a:highlight>
                  <a:srgbClr val="FFFFFF"/>
                </a:highlight>
              </a:rPr>
              <a:t> List</a:t>
            </a:r>
            <a:r>
              <a:rPr lang="en-US" sz="900" b="1" dirty="0">
                <a:solidFill>
                  <a:srgbClr val="000080"/>
                </a:solidFill>
                <a:highlight>
                  <a:srgbClr val="FFFFFF"/>
                </a:highlight>
              </a:rPr>
              <a:t>&lt;</a:t>
            </a:r>
            <a:r>
              <a:rPr lang="en-US" sz="900" dirty="0">
                <a:solidFill>
                  <a:srgbClr val="000000"/>
                </a:solidFill>
                <a:highlight>
                  <a:srgbClr val="FFFFFF"/>
                </a:highlight>
              </a:rPr>
              <a:t>Extrusion</a:t>
            </a:r>
            <a:r>
              <a:rPr lang="en-US" sz="900" b="1" dirty="0">
                <a:solidFill>
                  <a:srgbClr val="000080"/>
                </a:solidFill>
                <a:highlight>
                  <a:srgbClr val="FFFFFF"/>
                </a:highlight>
              </a:rPr>
              <a:t>&gt;();</a:t>
            </a:r>
            <a:endParaRPr lang="en-US" sz="900" dirty="0">
              <a:solidFill>
                <a:srgbClr val="000000"/>
              </a:solidFill>
              <a:highlight>
                <a:srgbClr val="FFFFFF"/>
              </a:highlight>
            </a:endParaRPr>
          </a:p>
          <a:p>
            <a:pPr>
              <a:tabLst>
                <a:tab pos="266700" algn="l"/>
              </a:tabLst>
            </a:pPr>
            <a:r>
              <a:rPr lang="de-CH" sz="900" dirty="0">
                <a:solidFill>
                  <a:srgbClr val="FF8000"/>
                </a:solidFill>
                <a:highlight>
                  <a:srgbClr val="FFFFFF"/>
                </a:highlight>
              </a:rPr>
              <a:t>5</a:t>
            </a:r>
            <a:r>
              <a:rPr lang="de-CH" sz="900" dirty="0">
                <a:solidFill>
                  <a:srgbClr val="000000"/>
                </a:solidFill>
                <a:highlight>
                  <a:srgbClr val="FFFFFF"/>
                </a:highlight>
              </a:rPr>
              <a:t> 	    List</a:t>
            </a:r>
            <a:r>
              <a:rPr lang="de-CH" sz="900" b="1" dirty="0">
                <a:solidFill>
                  <a:srgbClr val="000080"/>
                </a:solidFill>
                <a:highlight>
                  <a:srgbClr val="FFFFFF"/>
                </a:highlight>
              </a:rPr>
              <a:t>&lt;</a:t>
            </a:r>
            <a:r>
              <a:rPr lang="de-CH" sz="900" dirty="0">
                <a:solidFill>
                  <a:srgbClr val="000000"/>
                </a:solidFill>
                <a:highlight>
                  <a:srgbClr val="FFFFFF"/>
                </a:highlight>
              </a:rPr>
              <a:t>Rectangle3d</a:t>
            </a:r>
            <a:r>
              <a:rPr lang="de-CH" sz="900" b="1" dirty="0">
                <a:solidFill>
                  <a:srgbClr val="000080"/>
                </a:solidFill>
                <a:highlight>
                  <a:srgbClr val="FFFFFF"/>
                </a:highlight>
              </a:rPr>
              <a:t>&gt;</a:t>
            </a:r>
            <a:r>
              <a:rPr lang="de-CH" sz="900" dirty="0">
                <a:solidFill>
                  <a:srgbClr val="000000"/>
                </a:solidFill>
                <a:highlight>
                  <a:srgbClr val="FFFFFF"/>
                </a:highlight>
              </a:rPr>
              <a:t> </a:t>
            </a:r>
            <a:r>
              <a:rPr lang="de-CH" sz="900" dirty="0" err="1">
                <a:solidFill>
                  <a:srgbClr val="000000"/>
                </a:solidFill>
                <a:highlight>
                  <a:srgbClr val="FFFFFF"/>
                </a:highlight>
              </a:rPr>
              <a:t>collectRectangles</a:t>
            </a:r>
            <a:r>
              <a:rPr lang="de-CH" sz="900" dirty="0">
                <a:solidFill>
                  <a:srgbClr val="000000"/>
                </a:solidFill>
                <a:highlight>
                  <a:srgbClr val="FFFFFF"/>
                </a:highlight>
              </a:rPr>
              <a:t> </a:t>
            </a:r>
            <a:r>
              <a:rPr lang="de-CH" sz="900" b="1" dirty="0">
                <a:solidFill>
                  <a:srgbClr val="000080"/>
                </a:solidFill>
                <a:highlight>
                  <a:srgbClr val="FFFFFF"/>
                </a:highlight>
              </a:rPr>
              <a:t>=</a:t>
            </a:r>
            <a:r>
              <a:rPr lang="de-CH" sz="900" dirty="0">
                <a:solidFill>
                  <a:srgbClr val="000000"/>
                </a:solidFill>
                <a:highlight>
                  <a:srgbClr val="FFFFFF"/>
                </a:highlight>
              </a:rPr>
              <a:t> </a:t>
            </a:r>
            <a:r>
              <a:rPr lang="de-CH" sz="900" b="1" dirty="0" err="1">
                <a:solidFill>
                  <a:srgbClr val="0000FF"/>
                </a:solidFill>
                <a:highlight>
                  <a:srgbClr val="FFFFFF"/>
                </a:highlight>
              </a:rPr>
              <a:t>new</a:t>
            </a:r>
            <a:r>
              <a:rPr lang="de-CH" sz="900" dirty="0">
                <a:solidFill>
                  <a:srgbClr val="000000"/>
                </a:solidFill>
                <a:highlight>
                  <a:srgbClr val="FFFFFF"/>
                </a:highlight>
              </a:rPr>
              <a:t> List</a:t>
            </a:r>
            <a:r>
              <a:rPr lang="de-CH" sz="900" b="1" dirty="0">
                <a:solidFill>
                  <a:srgbClr val="000080"/>
                </a:solidFill>
                <a:highlight>
                  <a:srgbClr val="FFFFFF"/>
                </a:highlight>
              </a:rPr>
              <a:t>&lt;</a:t>
            </a:r>
            <a:r>
              <a:rPr lang="de-CH" sz="900" dirty="0">
                <a:solidFill>
                  <a:srgbClr val="000000"/>
                </a:solidFill>
                <a:highlight>
                  <a:srgbClr val="FFFFFF"/>
                </a:highlight>
              </a:rPr>
              <a:t>Rectangle3d</a:t>
            </a:r>
            <a:r>
              <a:rPr lang="de-CH" sz="900" b="1" dirty="0">
                <a:solidFill>
                  <a:srgbClr val="000080"/>
                </a:solidFill>
                <a:highlight>
                  <a:srgbClr val="FFFFFF"/>
                </a:highlight>
              </a:rPr>
              <a:t>&gt;();</a:t>
            </a:r>
            <a:endParaRPr lang="de-CH" sz="900" dirty="0">
              <a:solidFill>
                <a:srgbClr val="000000"/>
              </a:solidFill>
              <a:highlight>
                <a:srgbClr val="FFFFFF"/>
              </a:highlight>
            </a:endParaRPr>
          </a:p>
          <a:p>
            <a:pPr>
              <a:tabLst>
                <a:tab pos="266700" algn="l"/>
              </a:tabLst>
            </a:pPr>
            <a:r>
              <a:rPr lang="de-CH" sz="900" dirty="0">
                <a:solidFill>
                  <a:srgbClr val="FF8000"/>
                </a:solidFill>
                <a:highlight>
                  <a:srgbClr val="FFFFFF"/>
                </a:highlight>
              </a:rPr>
              <a:t>6</a:t>
            </a:r>
            <a:r>
              <a:rPr lang="de-CH" sz="900" dirty="0">
                <a:solidFill>
                  <a:srgbClr val="000000"/>
                </a:solidFill>
                <a:highlight>
                  <a:srgbClr val="FFFFFF"/>
                </a:highlight>
              </a:rPr>
              <a:t> </a:t>
            </a:r>
          </a:p>
          <a:p>
            <a:pPr>
              <a:tabLst>
                <a:tab pos="266700" algn="l"/>
              </a:tabLst>
            </a:pPr>
            <a:r>
              <a:rPr lang="en-US" sz="900" dirty="0">
                <a:solidFill>
                  <a:srgbClr val="FF8000"/>
                </a:solidFill>
                <a:highlight>
                  <a:srgbClr val="FFFFFF"/>
                </a:highlight>
              </a:rPr>
              <a:t>7</a:t>
            </a:r>
            <a:r>
              <a:rPr lang="en-US" sz="900" dirty="0">
                <a:solidFill>
                  <a:srgbClr val="000000"/>
                </a:solidFill>
                <a:highlight>
                  <a:srgbClr val="FFFFFF"/>
                </a:highlight>
              </a:rPr>
              <a:t> 	    </a:t>
            </a:r>
            <a:r>
              <a:rPr lang="en-US" sz="900" dirty="0">
                <a:solidFill>
                  <a:srgbClr val="008000"/>
                </a:solidFill>
                <a:highlight>
                  <a:srgbClr val="FFFFFF"/>
                </a:highlight>
              </a:rPr>
              <a:t>// -- first loop used for x coordinates</a:t>
            </a:r>
          </a:p>
          <a:p>
            <a:pPr>
              <a:tabLst>
                <a:tab pos="266700" algn="l"/>
              </a:tabLst>
            </a:pPr>
            <a:r>
              <a:rPr lang="de-CH" sz="900" dirty="0">
                <a:solidFill>
                  <a:srgbClr val="FF8000"/>
                </a:solidFill>
                <a:highlight>
                  <a:srgbClr val="FFFFFF"/>
                </a:highlight>
              </a:rPr>
              <a:t>8</a:t>
            </a:r>
            <a:r>
              <a:rPr lang="de-CH" sz="900" dirty="0">
                <a:solidFill>
                  <a:srgbClr val="000000"/>
                </a:solidFill>
                <a:highlight>
                  <a:srgbClr val="FFFFFF"/>
                </a:highlight>
              </a:rPr>
              <a:t> 	    </a:t>
            </a:r>
            <a:r>
              <a:rPr lang="de-CH" sz="900" b="1" dirty="0" err="1">
                <a:solidFill>
                  <a:srgbClr val="0000FF"/>
                </a:solidFill>
                <a:highlight>
                  <a:srgbClr val="FFFFFF"/>
                </a:highlight>
              </a:rPr>
              <a:t>for</a:t>
            </a:r>
            <a:r>
              <a:rPr lang="de-CH" sz="900" b="1" dirty="0">
                <a:solidFill>
                  <a:srgbClr val="000080"/>
                </a:solidFill>
                <a:highlight>
                  <a:srgbClr val="FFFFFF"/>
                </a:highlight>
              </a:rPr>
              <a:t>(</a:t>
            </a:r>
            <a:r>
              <a:rPr lang="de-CH" sz="900" dirty="0" err="1">
                <a:solidFill>
                  <a:srgbClr val="8000FF"/>
                </a:solidFill>
                <a:highlight>
                  <a:srgbClr val="FFFFFF"/>
                </a:highlight>
              </a:rPr>
              <a:t>int</a:t>
            </a:r>
            <a:r>
              <a:rPr lang="de-CH" sz="900" dirty="0">
                <a:solidFill>
                  <a:srgbClr val="000000"/>
                </a:solidFill>
                <a:highlight>
                  <a:srgbClr val="FFFFFF"/>
                </a:highlight>
              </a:rPr>
              <a:t> i </a:t>
            </a:r>
            <a:r>
              <a:rPr lang="de-CH" sz="900" b="1" dirty="0">
                <a:solidFill>
                  <a:srgbClr val="000080"/>
                </a:solidFill>
                <a:highlight>
                  <a:srgbClr val="FFFFFF"/>
                </a:highlight>
              </a:rPr>
              <a:t>=</a:t>
            </a:r>
            <a:r>
              <a:rPr lang="de-CH" sz="900" dirty="0">
                <a:solidFill>
                  <a:srgbClr val="000000"/>
                </a:solidFill>
                <a:highlight>
                  <a:srgbClr val="FFFFFF"/>
                </a:highlight>
              </a:rPr>
              <a:t> </a:t>
            </a:r>
            <a:r>
              <a:rPr lang="de-CH" sz="900" dirty="0">
                <a:solidFill>
                  <a:srgbClr val="FF8000"/>
                </a:solidFill>
                <a:highlight>
                  <a:srgbClr val="FFFFFF"/>
                </a:highlight>
              </a:rPr>
              <a:t>0</a:t>
            </a:r>
            <a:r>
              <a:rPr lang="de-CH" sz="900" b="1" dirty="0">
                <a:solidFill>
                  <a:srgbClr val="000080"/>
                </a:solidFill>
                <a:highlight>
                  <a:srgbClr val="FFFFFF"/>
                </a:highlight>
              </a:rPr>
              <a:t>;</a:t>
            </a:r>
            <a:r>
              <a:rPr lang="de-CH" sz="900" dirty="0">
                <a:solidFill>
                  <a:srgbClr val="000000"/>
                </a:solidFill>
                <a:highlight>
                  <a:srgbClr val="FFFFFF"/>
                </a:highlight>
              </a:rPr>
              <a:t> i </a:t>
            </a:r>
            <a:r>
              <a:rPr lang="de-CH" sz="900" b="1" dirty="0">
                <a:solidFill>
                  <a:srgbClr val="000080"/>
                </a:solidFill>
                <a:highlight>
                  <a:srgbClr val="FFFFFF"/>
                </a:highlight>
              </a:rPr>
              <a:t>&lt;</a:t>
            </a:r>
            <a:r>
              <a:rPr lang="de-CH" sz="900" dirty="0">
                <a:solidFill>
                  <a:srgbClr val="000000"/>
                </a:solidFill>
                <a:highlight>
                  <a:srgbClr val="FFFFFF"/>
                </a:highlight>
              </a:rPr>
              <a:t> </a:t>
            </a:r>
            <a:r>
              <a:rPr lang="de-CH" sz="900" dirty="0" err="1">
                <a:solidFill>
                  <a:srgbClr val="000000"/>
                </a:solidFill>
                <a:highlight>
                  <a:srgbClr val="FFFFFF"/>
                </a:highlight>
              </a:rPr>
              <a:t>iterations</a:t>
            </a:r>
            <a:r>
              <a:rPr lang="de-CH" sz="900" b="1" dirty="0">
                <a:solidFill>
                  <a:srgbClr val="000080"/>
                </a:solidFill>
                <a:highlight>
                  <a:srgbClr val="FFFFFF"/>
                </a:highlight>
              </a:rPr>
              <a:t>;</a:t>
            </a:r>
            <a:r>
              <a:rPr lang="de-CH" sz="900" dirty="0">
                <a:solidFill>
                  <a:srgbClr val="000000"/>
                </a:solidFill>
                <a:highlight>
                  <a:srgbClr val="FFFFFF"/>
                </a:highlight>
              </a:rPr>
              <a:t> i</a:t>
            </a:r>
            <a:r>
              <a:rPr lang="de-CH" sz="900" b="1" dirty="0">
                <a:solidFill>
                  <a:srgbClr val="000080"/>
                </a:solidFill>
                <a:highlight>
                  <a:srgbClr val="FFFFFF"/>
                </a:highlight>
              </a:rPr>
              <a:t>++)</a:t>
            </a:r>
            <a:endParaRPr lang="de-CH" sz="900" dirty="0">
              <a:solidFill>
                <a:srgbClr val="000000"/>
              </a:solidFill>
              <a:highlight>
                <a:srgbClr val="FFFFFF"/>
              </a:highlight>
            </a:endParaRPr>
          </a:p>
          <a:p>
            <a:pPr>
              <a:tabLst>
                <a:tab pos="266700" algn="l"/>
              </a:tabLst>
            </a:pPr>
            <a:r>
              <a:rPr lang="de-CH" sz="900" dirty="0" smtClean="0">
                <a:solidFill>
                  <a:srgbClr val="FF8000"/>
                </a:solidFill>
                <a:highlight>
                  <a:srgbClr val="FFFFFF"/>
                </a:highlight>
              </a:rPr>
              <a:t>9</a:t>
            </a:r>
            <a:r>
              <a:rPr lang="de-CH" sz="900" dirty="0" smtClean="0">
                <a:solidFill>
                  <a:srgbClr val="000000"/>
                </a:solidFill>
                <a:highlight>
                  <a:srgbClr val="FFFFFF"/>
                </a:highlight>
              </a:rPr>
              <a:t> 	    </a:t>
            </a:r>
            <a:r>
              <a:rPr lang="de-CH" sz="900" b="1" dirty="0" smtClean="0">
                <a:solidFill>
                  <a:srgbClr val="000080"/>
                </a:solidFill>
                <a:highlight>
                  <a:srgbClr val="FFFFFF"/>
                </a:highlight>
              </a:rPr>
              <a:t>{</a:t>
            </a:r>
          </a:p>
          <a:p>
            <a:pPr>
              <a:tabLst>
                <a:tab pos="266700" algn="l"/>
              </a:tabLst>
            </a:pPr>
            <a:r>
              <a:rPr lang="de-CH" sz="900" dirty="0" smtClean="0">
                <a:solidFill>
                  <a:srgbClr val="000000"/>
                </a:solidFill>
                <a:highlight>
                  <a:srgbClr val="FFFFFF"/>
                </a:highlight>
              </a:rPr>
              <a:t>…</a:t>
            </a:r>
            <a:endParaRPr lang="de-CH" sz="900" dirty="0">
              <a:solidFill>
                <a:srgbClr val="000000"/>
              </a:solidFill>
              <a:highlight>
                <a:srgbClr val="FFFFFF"/>
              </a:highlight>
            </a:endParaRPr>
          </a:p>
        </p:txBody>
      </p:sp>
    </p:spTree>
    <p:extLst>
      <p:ext uri="{BB962C8B-B14F-4D97-AF65-F5344CB8AC3E}">
        <p14:creationId xmlns:p14="http://schemas.microsoft.com/office/powerpoint/2010/main" val="2369275879"/>
      </p:ext>
    </p:extLst>
  </p:cSld>
  <p:clrMapOvr>
    <a:masterClrMapping/>
  </p:clrMapOvr>
  <p:timing>
    <p:tnLst>
      <p:par>
        <p:cTn id="1" dur="indefinite" restart="never" nodeType="tmRoot"/>
      </p:par>
    </p:tnLst>
  </p:timing>
</p:sld>
</file>

<file path=ppt/theme/theme1.xml><?xml version="1.0" encoding="utf-8"?>
<a:theme xmlns:a="http://schemas.openxmlformats.org/drawingml/2006/main" name="04  infar+ifex repräsentativ 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alpha val="20000"/>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571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sz="1400" smtClean="0">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809</Words>
  <Application>Microsoft Office PowerPoint</Application>
  <PresentationFormat>Breitbild</PresentationFormat>
  <Paragraphs>104</Paragraphs>
  <Slides>7</Slides>
  <Notes>0</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7</vt:i4>
      </vt:variant>
    </vt:vector>
  </HeadingPairs>
  <TitlesOfParts>
    <vt:vector size="14" baseType="lpstr">
      <vt:lpstr>Arial</vt:lpstr>
      <vt:lpstr>Calibri</vt:lpstr>
      <vt:lpstr>Linotype Syntax Com</vt:lpstr>
      <vt:lpstr>Open Sans</vt:lpstr>
      <vt:lpstr>Open Sans Extrabold</vt:lpstr>
      <vt:lpstr>04  infar+ifex repräsentativ 2015</vt:lpstr>
      <vt:lpstr>Custom Design</vt:lpstr>
      <vt:lpstr>Computational Design Methods</vt:lpstr>
      <vt:lpstr>Concept</vt:lpstr>
      <vt:lpstr>Implementation</vt:lpstr>
      <vt:lpstr>Results</vt:lpstr>
      <vt:lpstr>Conclusions</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Sven Schneider</dc:creator>
  <cp:lastModifiedBy> </cp:lastModifiedBy>
  <cp:revision>98</cp:revision>
  <cp:lastPrinted>2016-04-12T11:48:22Z</cp:lastPrinted>
  <dcterms:modified xsi:type="dcterms:W3CDTF">2019-05-29T09:55:39Z</dcterms:modified>
</cp:coreProperties>
</file>